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41" r:id="rId2"/>
    <p:sldId id="306" r:id="rId3"/>
    <p:sldId id="315" r:id="rId4"/>
    <p:sldId id="307" r:id="rId5"/>
    <p:sldId id="322" r:id="rId6"/>
    <p:sldId id="323" r:id="rId7"/>
    <p:sldId id="324" r:id="rId8"/>
    <p:sldId id="317" r:id="rId9"/>
    <p:sldId id="325" r:id="rId10"/>
    <p:sldId id="326" r:id="rId11"/>
    <p:sldId id="327" r:id="rId12"/>
    <p:sldId id="316" r:id="rId13"/>
    <p:sldId id="328" r:id="rId14"/>
    <p:sldId id="329" r:id="rId15"/>
    <p:sldId id="330" r:id="rId16"/>
    <p:sldId id="318" r:id="rId17"/>
    <p:sldId id="338" r:id="rId18"/>
    <p:sldId id="339" r:id="rId19"/>
    <p:sldId id="340" r:id="rId20"/>
    <p:sldId id="319" r:id="rId21"/>
    <p:sldId id="331" r:id="rId22"/>
    <p:sldId id="332" r:id="rId23"/>
    <p:sldId id="333" r:id="rId24"/>
    <p:sldId id="320" r:id="rId25"/>
    <p:sldId id="334" r:id="rId26"/>
    <p:sldId id="335" r:id="rId27"/>
    <p:sldId id="336" r:id="rId28"/>
    <p:sldId id="321" r:id="rId29"/>
    <p:sldId id="337" r:id="rId3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64D"/>
    <a:srgbClr val="263695"/>
    <a:srgbClr val="0000FF"/>
    <a:srgbClr val="C40E57"/>
    <a:srgbClr val="E3161B"/>
    <a:srgbClr val="D2CB11"/>
    <a:srgbClr val="F4F0A6"/>
    <a:srgbClr val="0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5" autoAdjust="0"/>
    <p:restoredTop sz="79022" autoAdjust="0"/>
  </p:normalViewPr>
  <p:slideViewPr>
    <p:cSldViewPr>
      <p:cViewPr varScale="1">
        <p:scale>
          <a:sx n="49" d="100"/>
          <a:sy n="49" d="100"/>
        </p:scale>
        <p:origin x="170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53AF88-7E8E-4009-9F9A-AA391669DE7E}" type="datetimeFigureOut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D1F6CF-2571-4E28-8C93-033CF4617E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frazione di </a:t>
            </a:r>
            <a:r>
              <a:rPr lang="it-IT" dirty="0" err="1" smtClean="0"/>
              <a:t>Osteto</a:t>
            </a:r>
            <a:r>
              <a:rPr lang="it-IT" dirty="0" smtClean="0"/>
              <a:t> nel comune di Firenzuola (FI) Toscana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718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Restyling della zona di castello alto a Castelfiorentino</a:t>
            </a:r>
          </a:p>
          <a:p>
            <a:r>
              <a:rPr lang="it-IT" dirty="0" err="1" smtClean="0"/>
              <a:t>Riqulificazione</a:t>
            </a:r>
            <a:r>
              <a:rPr lang="it-IT" dirty="0" smtClean="0"/>
              <a:t> Ex caserma carabinieri a Signa per il 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Museo comunale della Paglia.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672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Restyling della zona di castello alto a Castelfiorentino</a:t>
            </a:r>
          </a:p>
          <a:p>
            <a:r>
              <a:rPr lang="it-IT" dirty="0" err="1" smtClean="0"/>
              <a:t>Riqulificazione</a:t>
            </a:r>
            <a:r>
              <a:rPr lang="it-IT" dirty="0" smtClean="0"/>
              <a:t> Ex caserma carabinieri a Signa per il 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Museo comunale della Paglia.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576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Restyling della zona di castello alto a Castelfiorentino</a:t>
            </a:r>
          </a:p>
          <a:p>
            <a:r>
              <a:rPr lang="it-IT" dirty="0" err="1" smtClean="0"/>
              <a:t>Riqulificazione</a:t>
            </a:r>
            <a:r>
              <a:rPr lang="it-IT" dirty="0" smtClean="0"/>
              <a:t> Ex caserma carabinieri a Signa per il 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Museo comunale della Paglia.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729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 coltivare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l’arno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Riattivare le relazioni di scambio (alimentare, ambientale, culturale, fruitivo, ecc.) e di complementarietà tra gli ambiti maggiormente urbanizzati   di Firenze e il sistema agro‐ambientale delle pianure e del loro ambito collinare;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Valorizzare le filiere corte e gli scambi a Km 0, sostenere l’economia di prossimità, valorizzare la socialità e la cooperazione sociale locale; </a:t>
            </a:r>
            <a:endParaRPr lang="it-IT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</a:t>
            </a:r>
            <a:r>
              <a:rPr lang="it-IT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acque e biodiversità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l’individuazione di tecniche colturali idonee all’area, mirate alla riduzione dell’apporto di input chimici ed alla conversione verso tecniche agricole più sostenibili; la  promozione di azioni di mantenimento di fasce inerbite, per la conservazione ed il ripristino di siepi, filari, e piccoli stagni, per il miglioramento della capacità di accumulo di acque meteoriche e superficiali per attenuare le situazioni di scarsità di acqua nel periodo estivo, anche adeguate alle esigenze naturalistiche (es. anfibi); l’individuazione di azioni per la promozione di prodotti biologici o a basso impatto ambientale anche nei territori limitrofi ai siti di conservazione.</a:t>
            </a: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 “Piana Fiorentina”,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finanziato dalla Regione nel 2017.  Il progetto considera l’agricoltura come la miglior strategia per arginare il dilagare dell’urbanizzazione nelle aree rurali periurbane e nel contempo mantenere il presidio sul territorio agricolo che altrimenti incorrerebbe nel rischio di abbandono e incuria. Per questo, il PIT “Piana Fiorentina” si pone l’obiettivo di promuovere la cooperazione e l’integrazione tra imprenditori, enti gestori, ricercatori e altri soggetti preposti al trasferimento della conoscenza, al fine di attivare strategie e azioni volte a mitigare le criticità ambientali individuate nell’area della piana, capaci inoltre di coniugare la qualità delle produzioni agricole, la preservazione del paesaggio rurale minacciato dall’impatto delle opere infrastrutturali previste e dalla semplificazione dei sistemi agricoli, e la sostenibilità ambientale attraverso la tutela degli equilibri ambientali connessi alle risorse idriche.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605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 coltivare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l’arno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Riattivare le relazioni di scambio (alimentare, ambientale, culturale, fruitivo, ecc.) e di complementarietà tra gli ambiti maggiormente urbanizzati   di Firenze e il sistema agro‐ambientale delle pianure e del loro ambito collinare;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Valorizzare le filiere corte e gli scambi a Km 0, sostenere l’economia di prossimità, valorizzare la socialità e la cooperazione sociale locale; </a:t>
            </a:r>
            <a:endParaRPr lang="it-IT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</a:t>
            </a:r>
            <a:r>
              <a:rPr lang="it-IT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acque e biodiversità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l’individuazione di tecniche colturali idonee all’area, mirate alla riduzione dell’apporto di input chimici ed alla conversione verso tecniche agricole più sostenibili; la  promozione di azioni di mantenimento di fasce inerbite, per la conservazione ed il ripristino di siepi, filari, e piccoli stagni, per il miglioramento della capacità di accumulo di acque meteoriche e superficiali per attenuare le situazioni di scarsità di acqua nel periodo estivo, anche adeguate alle esigenze naturalistiche (es. anfibi); l’individuazione di azioni per la promozione di prodotti biologici o a basso impatto ambientale anche nei territori limitrofi ai siti di conservazione.</a:t>
            </a: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 “Piana Fiorentina”,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finanziato dalla Regione nel 2017.  Il progetto considera l’agricoltura come la miglior strategia per arginare il dilagare dell’urbanizzazione nelle aree rurali periurbane e nel contempo mantenere il presidio sul territorio agricolo che altrimenti incorrerebbe nel rischio di abbandono e incuria. Per questo, il PIT “Piana Fiorentina” si pone l’obiettivo di promuovere la cooperazione e l’integrazione tra imprenditori, enti gestori, ricercatori e altri soggetti preposti al trasferimento della conoscenza, al fine di attivare strategie e azioni volte a mitigare le criticità ambientali individuate nell’area della piana, capaci inoltre di coniugare la qualità delle produzioni agricole, la preservazione del paesaggio rurale minacciato dall’impatto delle opere infrastrutturali previste e dalla semplificazione dei sistemi agricoli, e la sostenibilità ambientale attraverso la tutela degli equilibri ambientali connessi alle risorse idriche.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547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 coltivare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l’arno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Riattivare le relazioni di scambio (alimentare, ambientale, culturale, fruitivo, ecc.) e di complementarietà tra gli ambiti maggiormente urbanizzati   di Firenze e il sistema agro‐ambientale delle pianure e del loro ambito collinare;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Valorizzare le filiere corte e gli scambi a Km 0, sostenere l’economia di prossimità, valorizzare la socialità e la cooperazione sociale locale; </a:t>
            </a:r>
            <a:endParaRPr lang="it-IT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</a:t>
            </a:r>
            <a:r>
              <a:rPr lang="it-IT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acque e biodiversità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l’individuazione di tecniche colturali idonee all’area, mirate alla riduzione dell’apporto di input chimici ed alla conversione verso tecniche agricole più sostenibili; la  promozione di azioni di mantenimento di fasce inerbite, per la conservazione ed il ripristino di siepi, filari, e piccoli stagni, per il miglioramento della capacità di accumulo di acque meteoriche e superficiali per attenuare le situazioni di scarsità di acqua nel periodo estivo, anche adeguate alle esigenze naturalistiche (es. anfibi); l’individuazione di azioni per la promozione di prodotti biologici o a basso impatto ambientale anche nei territori limitrofi ai siti di conservazione.</a:t>
            </a: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 “Piana Fiorentina”,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finanziato dalla Regione nel 2017.  Il progetto considera l’agricoltura come la miglior strategia per arginare il dilagare dell’urbanizzazione nelle aree rurali periurbane e nel contempo mantenere il presidio sul territorio agricolo che altrimenti incorrerebbe nel rischio di abbandono e incuria. Per questo, il PIT “Piana Fiorentina” si pone l’obiettivo di promuovere la cooperazione e l’integrazione tra imprenditori, enti gestori, ricercatori e altri soggetti preposti al trasferimento della conoscenza, al fine di attivare strategie e azioni volte a mitigare le criticità ambientali individuate nell’area della piana, capaci inoltre di coniugare la qualità delle produzioni agricole, la preservazione del paesaggio rurale minacciato dall’impatto delle opere infrastrutturali previste e dalla semplificazione dei sistemi agricoli, e la sostenibilità ambientale attraverso la tutela degli equilibri ambientali connessi alle risorse idriche.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565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 coltivare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l’arno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Riattivare le relazioni di scambio (alimentare, ambientale, culturale, fruitivo, ecc.) e di complementarietà tra gli ambiti maggiormente urbanizzati   di Firenze e il sistema agro‐ambientale delle pianure e del loro ambito collinare;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Valorizzare le filiere corte e gli scambi a Km 0, sostenere l’economia di prossimità, valorizzare la socialità e la cooperazione sociale locale; </a:t>
            </a:r>
            <a:endParaRPr lang="it-IT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</a:t>
            </a:r>
            <a:r>
              <a:rPr lang="it-IT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acque e biodiversità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l’individuazione di tecniche colturali idonee all’area, mirate alla riduzione dell’apporto di input chimici ed alla conversione verso tecniche agricole più sostenibili; la  promozione di azioni di mantenimento di fasce inerbite, per la conservazione ed il ripristino di siepi, filari, e piccoli stagni, per il miglioramento della capacità di accumulo di acque meteoriche e superficiali per attenuare le situazioni di scarsità di acqua nel periodo estivo, anche adeguate alle esigenze naturalistiche (es. anfibi); l’individuazione di azioni per la promozione di prodotti biologici o a basso impatto ambientale anche nei territori limitrofi ai siti di conservazione.</a:t>
            </a: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 “Piana Fiorentina”,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finanziato dalla Regione nel 2017.  Il progetto considera l’agricoltura come la miglior strategia per arginare il dilagare dell’urbanizzazione nelle aree rurali periurbane e nel contempo mantenere il presidio sul territorio agricolo che altrimenti incorrerebbe nel rischio di abbandono e incuria. Per questo, il PIT “Piana Fiorentina” si pone l’obiettivo di promuovere la cooperazione e l’integrazione tra imprenditori, enti gestori, ricercatori e altri soggetti preposti al trasferimento della conoscenza, al fine di attivare strategie e azioni volte a mitigare le criticità ambientali individuate nell’area della piana, capaci inoltre di coniugare la qualità delle produzioni agricole, la preservazione del paesaggio rurale minacciato dall’impatto delle opere infrastrutturali previste e dalla semplificazione dei sistemi agricoli, e la sostenibilità ambientale attraverso la tutela degli equilibri ambientali connessi alle risorse idriche.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983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servizi che ci vengono forniti dagli ecosistemi, giorno per giorno. Fonte: Wwf, Living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 2016 (adattato da: Millennium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2005).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568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servizi che ci vengono forniti dagli ecosistemi, giorno per giorno. Fonte: Wwf, Living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 2016 (adattato da: Millennium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2005).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03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servizi che ci vengono forniti dagli ecosistemi, giorno per giorno. Fonte: Wwf, Living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 2016 (adattato da: Millennium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2005).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93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frazione di </a:t>
            </a:r>
            <a:r>
              <a:rPr lang="it-IT" dirty="0" err="1" smtClean="0"/>
              <a:t>Osteto</a:t>
            </a:r>
            <a:r>
              <a:rPr lang="it-IT" dirty="0" smtClean="0"/>
              <a:t> nel comune di Firenzuola (FI) Toscana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854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servizi che ci vengono forniti dagli ecosistemi, giorno per giorno. Fonte: Wwf, Living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 2016 (adattato da: Millennium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2005).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3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15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frazione di </a:t>
            </a:r>
            <a:r>
              <a:rPr lang="it-IT" dirty="0" err="1" smtClean="0"/>
              <a:t>Osteto</a:t>
            </a:r>
            <a:r>
              <a:rPr lang="it-IT" dirty="0" smtClean="0"/>
              <a:t> nel comune di Firenzuola (FI) Toscana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895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frazione di </a:t>
            </a:r>
            <a:r>
              <a:rPr lang="it-IT" dirty="0" err="1" smtClean="0"/>
              <a:t>Osteto</a:t>
            </a:r>
            <a:r>
              <a:rPr lang="it-IT" dirty="0" smtClean="0"/>
              <a:t> nel comune di Firenzuola (FI) Toscana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119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progetto “attività di sostegno rivolto alle startup innovative nel territorio fiorentino” ha coinvolto un campione selezionato di dodici realtà imprenditoriali per definire percorsi di accompagnato fortemente calibrati alle singole esigenze;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Hubble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programma di accelerazione” è rivolto a ricercare “grandi idee” e a finanziarle attraverso la partecipazione a call periodiche soprattutto per progetti dal forte impatto sul mercato digitale;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MIP – Murate Idea Park si è focalizzato alla creazione di un luogo fisico dove creare le condizioni ottimali per far nascere nuove start-up e una nuova generazione di imprenditori;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l’iniziativa “FIRST Lab”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FIRenze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Lab) ha lo scopo di costruire un nuovo spazio Laboratorio/Co-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cui, attraverso l’approccio dello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lab, imprese afferenti alle ICT e alle scienze sociali  possano creare community, contaminarsi e crescere assieme al fine far formare le professionalità moderne, in grado di disegnare nuovi servizi al cittadino, alle imprese e alla Pubblica Amministrazione.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progetto europeo VECTOR (Erasmus+) il cui obiettivo è lo sviluppo di un cv formativo per aspiranti “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Manager”, cioè professionisti di settore che avranno il compito di occuparsi della valorizzazione, promozione e dello sviluppo turistico integrato dei territori in una scala tanto locale quanto globale, coerentemente con i fenomeni in atto negli ultimi anni e prevedendone gli sviluppi futuri.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598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progetto “attività di sostegno rivolto alle startup innovative nel territorio fiorentino” ha coinvolto un campione selezionato di dodici realtà imprenditoriali per definire percorsi di accompagnato fortemente calibrati alle singole esigenze;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Hubble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programma di accelerazione” è rivolto a ricercare “grandi idee” e a finanziarle attraverso la partecipazione a call periodiche soprattutto per progetti dal forte impatto sul mercato digitale;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MIP – Murate Idea Park si è focalizzato alla creazione di un luogo fisico dove creare le condizioni ottimali per far nascere nuove start-up e una nuova generazione di imprenditori;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l’iniziativa “FIRST Lab”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FIRenze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Lab) ha lo scopo di costruire un nuovo spazio Laboratorio/Co-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cui, attraverso l’approccio dello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lab, imprese afferenti alle ICT e alle scienze sociali  possano creare community, contaminarsi e crescere assieme al fine far formare le professionalità moderne, in grado di disegnare nuovi servizi al cittadino, alle imprese e alla Pubblica Amministrazione.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progetto europeo VECTOR (Erasmus+) il cui obiettivo è lo sviluppo di un cv formativo per aspiranti “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Manager”, cioè professionisti di settore che avranno il compito di occuparsi della valorizzazione, promozione e dello sviluppo turistico integrato dei territori in una scala tanto locale quanto globale, coerentemente con i fenomeni in atto negli ultimi anni e prevedendone gli sviluppi futuri.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609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progetto “attività di sostegno rivolto alle startup innovative nel territorio fiorentino” ha coinvolto un campione selezionato di dodici realtà imprenditoriali per definire percorsi di accompagnato fortemente calibrati alle singole esigenze;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Hubble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programma di accelerazione” è rivolto a ricercare “grandi idee” e a finanziarle attraverso la partecipazione a call periodiche soprattutto per progetti dal forte impatto sul mercato digitale;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MIP – Murate Idea Park si è focalizzato alla creazione di un luogo fisico dove creare le condizioni ottimali per far nascere nuove start-up e una nuova generazione di imprenditori;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l’iniziativa “FIRST Lab”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FIRenze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Lab) ha lo scopo di costruire un nuovo spazio Laboratorio/Co-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cui, attraverso l’approccio dello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lab, imprese afferenti alle ICT e alle scienze sociali  possano creare community, contaminarsi e crescere assieme al fine far formare le professionalità moderne, in grado di disegnare nuovi servizi al cittadino, alle imprese e alla Pubblica Amministrazione.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progetto europeo VECTOR (Erasmus+) il cui obiettivo è lo sviluppo di un cv formativo per aspiranti “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Manager”, cioè professionisti di settore che avranno il compito di occuparsi della valorizzazione, promozione e dello sviluppo turistico integrato dei territori in una scala tanto locale quanto globale, coerentemente con i fenomeni in atto negli ultimi anni e prevedendone gli sviluppi futuri.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53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progetto “attività di sostegno rivolto alle startup innovative nel territorio fiorentino” ha coinvolto un campione selezionato di dodici realtà imprenditoriali per definire percorsi di accompagnato fortemente calibrati alle singole esigenze;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Hubble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programma di accelerazione” è rivolto a ricercare “grandi idee” e a finanziarle attraverso la partecipazione a call periodiche soprattutto per progetti dal forte impatto sul mercato digitale;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MIP – Murate Idea Park si è focalizzato alla creazione di un luogo fisico dove creare le condizioni ottimali per far nascere nuove start-up e una nuova generazione di imprenditori;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l’iniziativa “FIRST Lab”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FIRenze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Lab) ha lo scopo di costruire un nuovo spazio Laboratorio/Co-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cui, attraverso l’approccio dello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lab, imprese afferenti alle ICT e alle scienze sociali  possano creare community, contaminarsi e crescere assieme al fine far formare le professionalità moderne, in grado di disegnare nuovi servizi al cittadino, alle imprese e alla Pubblica Amministrazione.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progetto europeo VECTOR (Erasmus+) il cui obiettivo è lo sviluppo di un cv formativo per aspiranti “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Manager”, cioè professionisti di settore che avranno il compito di occuparsi della valorizzazione, promozione e dello sviluppo turistico integrato dei territori in una scala tanto locale quanto globale, coerentemente con i fenomeni in atto negli ultimi anni e prevedendone gli sviluppi futuri.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102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Restyling della zona di castello alto a Castelfiorentino</a:t>
            </a:r>
          </a:p>
          <a:p>
            <a:r>
              <a:rPr lang="it-IT" dirty="0" err="1" smtClean="0"/>
              <a:t>Riqulificazione</a:t>
            </a:r>
            <a:r>
              <a:rPr lang="it-IT" dirty="0" smtClean="0"/>
              <a:t> Ex caserma carabinieri a Signa per il 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Museo comunale della Paglia.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F6CF-2571-4E28-8C93-033CF4617E3E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57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4630A-BE6B-43CB-8916-0E6F4D3DF7C1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D901-3225-4DE7-A200-143CD4D51B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F83D-26A6-4985-90F5-6AA65F4EF8E9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D16D3-538E-4FB4-81C1-E7E0E1F772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64BAD-F789-40A4-8D8F-0161ADD5AE51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098EA-7B3A-47E2-B19A-E383D1385E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A831-6A5E-4FD1-BD47-EBA1D895FBAA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2E60-B469-4E41-87CA-20F081D255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1309B-80C2-453B-8029-F5B0295C99F6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BABF1-8935-4C66-A4C3-39AFAEBCEE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6BCD7-FDBB-48A9-8A65-0C540ACA3031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2A8F0-DD1C-424A-8ED5-0D1D9273AA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6BDEC-BCA9-4D8E-8691-4DB1ABC1F472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FB788-E082-403D-9C51-0FFE4EDD16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DED1C-DCBD-49BE-96A3-E1DF17F15345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C2410-3228-4E76-B483-B77D76A08C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3EC61-A0A5-4472-ABF9-621DE0AD0156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301D9-17ED-4BC4-8D17-4E32B7B79A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31F44-6983-49E5-B531-4611E7456F43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39DE6-3ACC-4DD0-9BCB-D6D0FCAF1E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40A01-7329-4CB5-9BBD-BE324D0E814A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2605B-AEB4-464A-902F-019428A401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9726C4-1ECF-4387-AA62-C7849BE0DFA3}" type="datetime1">
              <a:rPr lang="it-IT"/>
              <a:pPr>
                <a:defRPr/>
              </a:pPr>
              <a:t>18/12/2018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it-IT"/>
              <a:t>Gruppo di lavoro su ....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78CE55-355F-4D1C-ABCA-BACCA849C8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microsoft.com/office/2007/relationships/hdphoto" Target="../media/hdphoto1.wdp"/><Relationship Id="rId18" Type="http://schemas.openxmlformats.org/officeDocument/2006/relationships/image" Target="../media/image2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1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png"/><Relationship Id="rId11" Type="http://schemas.openxmlformats.org/officeDocument/2006/relationships/image" Target="../media/image11.emf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image" Target="../media/image10.emf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1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png"/><Relationship Id="rId20" Type="http://schemas.openxmlformats.org/officeDocument/2006/relationships/image" Target="../media/image23.jpe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png"/><Relationship Id="rId11" Type="http://schemas.openxmlformats.org/officeDocument/2006/relationships/image" Target="../media/image11.emf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image" Target="../media/image10.emf"/><Relationship Id="rId19" Type="http://schemas.openxmlformats.org/officeDocument/2006/relationships/image" Target="../media/image22.jpeg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21.png"/><Relationship Id="rId22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png"/><Relationship Id="rId11" Type="http://schemas.openxmlformats.org/officeDocument/2006/relationships/image" Target="../media/image27.emf"/><Relationship Id="rId5" Type="http://schemas.openxmlformats.org/officeDocument/2006/relationships/image" Target="../media/image4.png"/><Relationship Id="rId10" Type="http://schemas.openxmlformats.org/officeDocument/2006/relationships/image" Target="../media/image26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png"/><Relationship Id="rId11" Type="http://schemas.openxmlformats.org/officeDocument/2006/relationships/image" Target="../media/image27.emf"/><Relationship Id="rId5" Type="http://schemas.openxmlformats.org/officeDocument/2006/relationships/image" Target="../media/image4.png"/><Relationship Id="rId10" Type="http://schemas.openxmlformats.org/officeDocument/2006/relationships/image" Target="../media/image26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9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png"/><Relationship Id="rId11" Type="http://schemas.openxmlformats.org/officeDocument/2006/relationships/image" Target="../media/image27.emf"/><Relationship Id="rId5" Type="http://schemas.openxmlformats.org/officeDocument/2006/relationships/image" Target="../media/image4.png"/><Relationship Id="rId15" Type="http://schemas.openxmlformats.org/officeDocument/2006/relationships/image" Target="../media/image31.jpeg"/><Relationship Id="rId10" Type="http://schemas.openxmlformats.org/officeDocument/2006/relationships/image" Target="../media/image26.emf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12" Type="http://schemas.openxmlformats.org/officeDocument/2006/relationships/image" Target="../media/image28.jpeg"/><Relationship Id="rId1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0.jpe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png"/><Relationship Id="rId11" Type="http://schemas.openxmlformats.org/officeDocument/2006/relationships/image" Target="../media/image27.emf"/><Relationship Id="rId5" Type="http://schemas.openxmlformats.org/officeDocument/2006/relationships/image" Target="../media/image4.png"/><Relationship Id="rId15" Type="http://schemas.openxmlformats.org/officeDocument/2006/relationships/image" Target="../media/image33.jpeg"/><Relationship Id="rId10" Type="http://schemas.openxmlformats.org/officeDocument/2006/relationships/image" Target="../media/image26.emf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.png"/><Relationship Id="rId11" Type="http://schemas.openxmlformats.org/officeDocument/2006/relationships/image" Target="../media/image27.emf"/><Relationship Id="rId5" Type="http://schemas.openxmlformats.org/officeDocument/2006/relationships/image" Target="../media/image4.png"/><Relationship Id="rId10" Type="http://schemas.openxmlformats.org/officeDocument/2006/relationships/image" Target="../media/image26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.png"/><Relationship Id="rId11" Type="http://schemas.openxmlformats.org/officeDocument/2006/relationships/image" Target="../media/image27.emf"/><Relationship Id="rId5" Type="http://schemas.openxmlformats.org/officeDocument/2006/relationships/image" Target="../media/image4.png"/><Relationship Id="rId10" Type="http://schemas.openxmlformats.org/officeDocument/2006/relationships/image" Target="../media/image26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5.jpeg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.png"/><Relationship Id="rId11" Type="http://schemas.openxmlformats.org/officeDocument/2006/relationships/image" Target="../media/image27.emf"/><Relationship Id="rId5" Type="http://schemas.openxmlformats.org/officeDocument/2006/relationships/image" Target="../media/image4.png"/><Relationship Id="rId15" Type="http://schemas.openxmlformats.org/officeDocument/2006/relationships/image" Target="../media/image34.jpeg"/><Relationship Id="rId10" Type="http://schemas.openxmlformats.org/officeDocument/2006/relationships/image" Target="../media/image26.emf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7.png"/><Relationship Id="rId18" Type="http://schemas.openxmlformats.org/officeDocument/2006/relationships/image" Target="../media/image34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png"/><Relationship Id="rId12" Type="http://schemas.openxmlformats.org/officeDocument/2006/relationships/image" Target="../media/image36.jpeg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.png"/><Relationship Id="rId11" Type="http://schemas.openxmlformats.org/officeDocument/2006/relationships/image" Target="../media/image27.emf"/><Relationship Id="rId5" Type="http://schemas.openxmlformats.org/officeDocument/2006/relationships/image" Target="../media/image4.png"/><Relationship Id="rId15" Type="http://schemas.openxmlformats.org/officeDocument/2006/relationships/image" Target="../media/image39.png"/><Relationship Id="rId10" Type="http://schemas.openxmlformats.org/officeDocument/2006/relationships/image" Target="../media/image26.emf"/><Relationship Id="rId19" Type="http://schemas.openxmlformats.org/officeDocument/2006/relationships/image" Target="../media/image35.jpeg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emf"/><Relationship Id="rId4" Type="http://schemas.openxmlformats.org/officeDocument/2006/relationships/image" Target="../media/image4.png"/><Relationship Id="rId9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.png"/><Relationship Id="rId11" Type="http://schemas.openxmlformats.org/officeDocument/2006/relationships/image" Target="../media/image42.emf"/><Relationship Id="rId5" Type="http://schemas.openxmlformats.org/officeDocument/2006/relationships/image" Target="../media/image4.png"/><Relationship Id="rId10" Type="http://schemas.openxmlformats.org/officeDocument/2006/relationships/image" Target="../media/image41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.png"/><Relationship Id="rId11" Type="http://schemas.openxmlformats.org/officeDocument/2006/relationships/image" Target="../media/image42.emf"/><Relationship Id="rId5" Type="http://schemas.openxmlformats.org/officeDocument/2006/relationships/image" Target="../media/image4.png"/><Relationship Id="rId10" Type="http://schemas.openxmlformats.org/officeDocument/2006/relationships/image" Target="../media/image41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.png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png"/><Relationship Id="rId11" Type="http://schemas.openxmlformats.org/officeDocument/2006/relationships/image" Target="../media/image42.emf"/><Relationship Id="rId5" Type="http://schemas.openxmlformats.org/officeDocument/2006/relationships/image" Target="../media/image4.png"/><Relationship Id="rId15" Type="http://schemas.openxmlformats.org/officeDocument/2006/relationships/image" Target="../media/image44.png"/><Relationship Id="rId10" Type="http://schemas.openxmlformats.org/officeDocument/2006/relationships/image" Target="../media/image41.emf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.png"/><Relationship Id="rId12" Type="http://schemas.openxmlformats.org/officeDocument/2006/relationships/image" Target="../media/image45.emf"/><Relationship Id="rId1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7.jpeg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.png"/><Relationship Id="rId11" Type="http://schemas.openxmlformats.org/officeDocument/2006/relationships/image" Target="../media/image42.emf"/><Relationship Id="rId5" Type="http://schemas.openxmlformats.org/officeDocument/2006/relationships/image" Target="../media/image4.png"/><Relationship Id="rId15" Type="http://schemas.openxmlformats.org/officeDocument/2006/relationships/image" Target="../media/image44.png"/><Relationship Id="rId10" Type="http://schemas.openxmlformats.org/officeDocument/2006/relationships/image" Target="../media/image41.emf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.png"/><Relationship Id="rId11" Type="http://schemas.openxmlformats.org/officeDocument/2006/relationships/image" Target="../media/image42.emf"/><Relationship Id="rId5" Type="http://schemas.openxmlformats.org/officeDocument/2006/relationships/image" Target="../media/image4.png"/><Relationship Id="rId10" Type="http://schemas.openxmlformats.org/officeDocument/2006/relationships/image" Target="../media/image41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5.png"/><Relationship Id="rId11" Type="http://schemas.openxmlformats.org/officeDocument/2006/relationships/image" Target="../media/image42.emf"/><Relationship Id="rId5" Type="http://schemas.openxmlformats.org/officeDocument/2006/relationships/image" Target="../media/image4.png"/><Relationship Id="rId10" Type="http://schemas.openxmlformats.org/officeDocument/2006/relationships/image" Target="../media/image41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0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.png"/><Relationship Id="rId11" Type="http://schemas.openxmlformats.org/officeDocument/2006/relationships/image" Target="../media/image42.emf"/><Relationship Id="rId5" Type="http://schemas.openxmlformats.org/officeDocument/2006/relationships/image" Target="../media/image4.png"/><Relationship Id="rId10" Type="http://schemas.openxmlformats.org/officeDocument/2006/relationships/image" Target="../media/image41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0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3.png"/><Relationship Id="rId1" Type="http://schemas.openxmlformats.org/officeDocument/2006/relationships/vmlDrawing" Target="../drawings/vmlDrawing27.vml"/><Relationship Id="rId6" Type="http://schemas.openxmlformats.org/officeDocument/2006/relationships/image" Target="../media/image5.png"/><Relationship Id="rId11" Type="http://schemas.openxmlformats.org/officeDocument/2006/relationships/image" Target="../media/image42.emf"/><Relationship Id="rId5" Type="http://schemas.openxmlformats.org/officeDocument/2006/relationships/image" Target="../media/image4.png"/><Relationship Id="rId15" Type="http://schemas.openxmlformats.org/officeDocument/2006/relationships/image" Target="../media/image52.gif"/><Relationship Id="rId10" Type="http://schemas.openxmlformats.org/officeDocument/2006/relationships/image" Target="../media/image41.emf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4.jp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emf"/><Relationship Id="rId4" Type="http://schemas.openxmlformats.org/officeDocument/2006/relationships/image" Target="../media/image4.png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11" Type="http://schemas.openxmlformats.org/officeDocument/2006/relationships/image" Target="../media/image12.jpeg"/><Relationship Id="rId5" Type="http://schemas.openxmlformats.org/officeDocument/2006/relationships/image" Target="../media/image5.png"/><Relationship Id="rId10" Type="http://schemas.openxmlformats.org/officeDocument/2006/relationships/image" Target="../media/image11.emf"/><Relationship Id="rId4" Type="http://schemas.openxmlformats.org/officeDocument/2006/relationships/image" Target="../media/image4.png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11" Type="http://schemas.openxmlformats.org/officeDocument/2006/relationships/image" Target="../media/image12.jpeg"/><Relationship Id="rId5" Type="http://schemas.openxmlformats.org/officeDocument/2006/relationships/image" Target="../media/image5.png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4" Type="http://schemas.openxmlformats.org/officeDocument/2006/relationships/image" Target="../media/image4.png"/><Relationship Id="rId9" Type="http://schemas.openxmlformats.org/officeDocument/2006/relationships/image" Target="../media/image10.emf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3.png"/><Relationship Id="rId1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png"/><Relationship Id="rId11" Type="http://schemas.openxmlformats.org/officeDocument/2006/relationships/image" Target="../media/image12.jpeg"/><Relationship Id="rId5" Type="http://schemas.openxmlformats.org/officeDocument/2006/relationships/image" Target="../media/image5.png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4" Type="http://schemas.openxmlformats.org/officeDocument/2006/relationships/image" Target="../media/image4.png"/><Relationship Id="rId9" Type="http://schemas.openxmlformats.org/officeDocument/2006/relationships/image" Target="../media/image10.emf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png"/><Relationship Id="rId11" Type="http://schemas.openxmlformats.org/officeDocument/2006/relationships/image" Target="../media/image11.emf"/><Relationship Id="rId5" Type="http://schemas.openxmlformats.org/officeDocument/2006/relationships/image" Target="../media/image4.png"/><Relationship Id="rId10" Type="http://schemas.openxmlformats.org/officeDocument/2006/relationships/image" Target="../media/image10.emf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png"/><Relationship Id="rId11" Type="http://schemas.openxmlformats.org/officeDocument/2006/relationships/image" Target="../media/image11.emf"/><Relationship Id="rId5" Type="http://schemas.openxmlformats.org/officeDocument/2006/relationships/image" Target="../media/image4.png"/><Relationship Id="rId10" Type="http://schemas.openxmlformats.org/officeDocument/2006/relationships/image" Target="../media/image10.emf"/><Relationship Id="rId4" Type="http://schemas.openxmlformats.org/officeDocument/2006/relationships/image" Target="../media/image3.jpeg"/><Relationship Id="rId9" Type="http://schemas.openxmlformats.org/officeDocument/2006/relationships/image" Target="../media/image1.emf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159" y="6249783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9" name="Acrobat Document" r:id="rId3" imgW="570600" imgH="668160" progId="AcroExch.Document.DC">
                  <p:embed/>
                </p:oleObj>
              </mc:Choice>
              <mc:Fallback>
                <p:oleObj name="Acrobat Document" r:id="rId3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9" y="6249783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727468" y="3079120"/>
            <a:ext cx="4229042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4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24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 descr="Immagine che contiene stanza&#10;&#10;Descrizione generata con affidabilità molto elevata">
            <a:extLst>
              <a:ext uri="{FF2B5EF4-FFF2-40B4-BE49-F238E27FC236}">
                <a16:creationId xmlns:a16="http://schemas.microsoft.com/office/drawing/2014/main" id="{57B05142-18DC-4E6F-94D0-749A9CF53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0" y="1421536"/>
            <a:ext cx="4569475" cy="401492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18E097C-25C8-478D-AB47-72034C1FB42E}"/>
              </a:ext>
            </a:extLst>
          </p:cNvPr>
          <p:cNvSpPr/>
          <p:nvPr/>
        </p:nvSpPr>
        <p:spPr>
          <a:xfrm>
            <a:off x="4747362" y="3550018"/>
            <a:ext cx="4229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solidFill>
                  <a:srgbClr val="C40E57"/>
                </a:solidFill>
                <a:latin typeface="Klavika Lt" panose="02000000000000000000" pitchFamily="50" charset="0"/>
                <a:ea typeface="Calibri" panose="020F0502020204030204" pitchFamily="34" charset="0"/>
              </a:rPr>
              <a:t>CITT</a:t>
            </a:r>
            <a:r>
              <a:rPr lang="it-IT" sz="2000" b="1" dirty="0">
                <a:solidFill>
                  <a:srgbClr val="C40E57"/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À METROPOLITANA DI FIRENZE</a:t>
            </a:r>
            <a:endParaRPr lang="it-IT" sz="2000" b="1" dirty="0">
              <a:solidFill>
                <a:srgbClr val="C40E57"/>
              </a:solidFill>
              <a:latin typeface="Klavika Lt" panose="02000000000000000000" pitchFamily="50" charset="0"/>
              <a:ea typeface="Calibri" panose="020F0502020204030204" pitchFamily="34" charset="0"/>
            </a:endParaRPr>
          </a:p>
        </p:txBody>
      </p:sp>
      <p:pic>
        <p:nvPicPr>
          <p:cNvPr id="21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9B9F342F-EB32-40A2-A5D8-0AD8BD525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r="38711"/>
          <a:stretch/>
        </p:blipFill>
        <p:spPr bwMode="auto">
          <a:xfrm>
            <a:off x="4977065" y="6345520"/>
            <a:ext cx="693888" cy="51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3B207D28-7EC3-4EA8-93DF-A0F1A888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8270" y="647511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5ADDE3CD-0AD5-47A2-AA0D-EBB6BEED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8424" y="650285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magine 23" descr="DIDalabs-regional design.jpg">
            <a:extLst>
              <a:ext uri="{FF2B5EF4-FFF2-40B4-BE49-F238E27FC236}">
                <a16:creationId xmlns:a16="http://schemas.microsoft.com/office/drawing/2014/main" id="{1CF56341-2C52-4E0B-8C8B-C81BC4C57E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/>
          </a:blip>
          <a:srcRect r="22646"/>
          <a:stretch/>
        </p:blipFill>
        <p:spPr>
          <a:xfrm>
            <a:off x="7383033" y="647511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B79ABE2C-F03D-42C5-9EE5-AFA148FB2F74}"/>
              </a:ext>
            </a:extLst>
          </p:cNvPr>
          <p:cNvSpPr/>
          <p:nvPr/>
        </p:nvSpPr>
        <p:spPr>
          <a:xfrm>
            <a:off x="1193710" y="4093622"/>
            <a:ext cx="748274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24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 </a:t>
            </a:r>
            <a:endParaRPr lang="it-IT" sz="24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9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1025" y="928588"/>
            <a:ext cx="5260816" cy="52932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332"/>
          <a:stretch/>
        </p:blipFill>
        <p:spPr>
          <a:xfrm>
            <a:off x="-180528" y="0"/>
            <a:ext cx="1832715" cy="1676271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6" r="30340" b="17804"/>
          <a:stretch/>
        </p:blipFill>
        <p:spPr>
          <a:xfrm>
            <a:off x="3779912" y="836712"/>
            <a:ext cx="2999615" cy="1800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98782" y="2007710"/>
            <a:ext cx="3472459" cy="291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Strumenti di governo e pianificazione cooperativa nell’area metropolitana: Atlante della cooperazione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Giustizia semplice: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implementazione delle procedure di invio in mediazione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Giustizia prossima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Sportelli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giudiziari di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prossimità del Tribunale di Firenze 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lvl="0" fontAlgn="auto">
              <a:spcBef>
                <a:spcPts val="30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2966" y="1700808"/>
            <a:ext cx="324690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err="1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Governance</a:t>
            </a: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 cooperativa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212049" y="5088086"/>
            <a:ext cx="3279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err="1" smtClean="0">
                <a:latin typeface="Arial" pitchFamily="34" charset="0"/>
                <a:cs typeface="Arial" pitchFamily="34" charset="0"/>
              </a:rPr>
              <a:t>Ri</a:t>
            </a: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-abitare le aree interne    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(Patto per l’Appennino)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Rigenerazione spazi di comunità (religiosi e sociali)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200221" y="4777867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Comunità inclusiva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5" descr="magistratura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96" y="2574920"/>
            <a:ext cx="2269619" cy="183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6"/>
          <a:srcRect l="9868" t="20882" r="31890"/>
          <a:stretch/>
        </p:blipFill>
        <p:spPr>
          <a:xfrm>
            <a:off x="6686314" y="837237"/>
            <a:ext cx="2494198" cy="1800000"/>
          </a:xfrm>
          <a:prstGeom prst="rect">
            <a:avLst/>
          </a:prstGeom>
        </p:spPr>
      </p:pic>
      <p:pic>
        <p:nvPicPr>
          <p:cNvPr id="31753" name="Picture 9" descr="fascicoli1"/>
          <p:cNvPicPr>
            <a:picLocks noChangeAspect="1" noChangeArrowheads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345" y="2611991"/>
            <a:ext cx="11960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Risultati immagini per sportello di prossimitÃ  del tribunale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12191"/>
            <a:ext cx="239754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6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1025" y="928588"/>
            <a:ext cx="5260816" cy="52932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332"/>
          <a:stretch/>
        </p:blipFill>
        <p:spPr>
          <a:xfrm>
            <a:off x="-180528" y="0"/>
            <a:ext cx="1832715" cy="1676271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6" r="30340" b="17804"/>
          <a:stretch/>
        </p:blipFill>
        <p:spPr>
          <a:xfrm>
            <a:off x="3779912" y="836712"/>
            <a:ext cx="2999615" cy="1800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98782" y="2007710"/>
            <a:ext cx="3472459" cy="291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Strumenti di governo e pianificazione cooperativa nell’area metropolitana: Atlante della cooperazione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Giustizia semplice: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implementazione delle procedure di invio in mediazione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Giustizia prossima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Sportelli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giudiziari di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prossimità del Tribunale di Firenze 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lvl="0" fontAlgn="auto">
              <a:spcBef>
                <a:spcPts val="30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2966" y="1700808"/>
            <a:ext cx="324690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err="1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Governance</a:t>
            </a: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 cooperativa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212049" y="5088086"/>
            <a:ext cx="3279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err="1" smtClean="0">
                <a:latin typeface="Arial" pitchFamily="34" charset="0"/>
                <a:cs typeface="Arial" pitchFamily="34" charset="0"/>
              </a:rPr>
              <a:t>Ri</a:t>
            </a: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-abitare le aree interne    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(Patto per l’Appennino)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Rigenerazione spazi di comunità (religiosi e sociali)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200221" y="4777867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Comunità inclusiva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5" descr="magistratura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96" y="2574920"/>
            <a:ext cx="2269619" cy="183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6564" t="49999" r="29474" b="21137"/>
          <a:stretch/>
        </p:blipFill>
        <p:spPr>
          <a:xfrm>
            <a:off x="3779912" y="4365105"/>
            <a:ext cx="3184617" cy="180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8"/>
          <a:srcRect l="9868" t="20882" r="31890"/>
          <a:stretch/>
        </p:blipFill>
        <p:spPr>
          <a:xfrm>
            <a:off x="6686314" y="837237"/>
            <a:ext cx="2494198" cy="1800000"/>
          </a:xfrm>
          <a:prstGeom prst="rect">
            <a:avLst/>
          </a:prstGeom>
        </p:spPr>
      </p:pic>
      <p:pic>
        <p:nvPicPr>
          <p:cNvPr id="31753" name="Picture 9" descr="fascicoli1"/>
          <p:cNvPicPr>
            <a:picLocks noChangeAspect="1" noChangeArrowheads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345" y="2611991"/>
            <a:ext cx="11960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Risultati immagini per sportello di prossimitÃ  del tribunale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12191"/>
            <a:ext cx="239754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46" t="17099" r="25447" b="30744"/>
          <a:stretch/>
        </p:blipFill>
        <p:spPr>
          <a:xfrm>
            <a:off x="6791411" y="4411991"/>
            <a:ext cx="2677133" cy="1753112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9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0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240705" y="1417013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Manifattura innovativa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25316" y="1492473"/>
            <a:ext cx="3626604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MIP – Murate Idea Park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Attività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di sostegno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alle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startup innovative nel territorio fiorentino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>
                <a:latin typeface="Arial" pitchFamily="34" charset="0"/>
                <a:cs typeface="Arial" pitchFamily="34" charset="0"/>
              </a:rPr>
              <a:t>Hubble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– programma di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accelerazione (ex Caserma Cavalli)  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FIRST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Lab” (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FIRenze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SmarT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working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Lab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Faber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– R&amp;S in impresa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Protocollo di intesa con le organizzazioni sindacali territoriali per la qualità del lavoro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12049" y="5538718"/>
            <a:ext cx="3526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VECTOR – formazione di </a:t>
            </a:r>
            <a:r>
              <a:rPr lang="it-IT" sz="1600" i="1" dirty="0" err="1" smtClean="0">
                <a:latin typeface="Arial" pitchFamily="34" charset="0"/>
                <a:cs typeface="Arial" pitchFamily="34" charset="0"/>
              </a:rPr>
              <a:t>Destination</a:t>
            </a:r>
            <a:r>
              <a:rPr lang="it-IT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 smtClean="0">
                <a:latin typeface="Arial" pitchFamily="34" charset="0"/>
                <a:cs typeface="Arial" pitchFamily="34" charset="0"/>
              </a:rPr>
              <a:t>managers</a:t>
            </a:r>
            <a:endParaRPr lang="it-IT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86233" y="5231815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Formazione intraprendente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19" b="67674"/>
          <a:stretch/>
        </p:blipFill>
        <p:spPr>
          <a:xfrm>
            <a:off x="24019" y="14935"/>
            <a:ext cx="1883685" cy="17121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3771" y="868803"/>
            <a:ext cx="5326741" cy="5296501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240705" y="1417013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Manifattura innovativa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25316" y="1492473"/>
            <a:ext cx="3626604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MIP – Murate Idea Park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Attività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di sostegno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alle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startup innovative nel territorio fiorentino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>
                <a:latin typeface="Arial" pitchFamily="34" charset="0"/>
                <a:cs typeface="Arial" pitchFamily="34" charset="0"/>
              </a:rPr>
              <a:t>Hubble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– programma di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accelerazione (ex Caserma Cavalli)  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FIRST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Lab” (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FIRenze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SmarT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working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Lab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Faber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– R&amp;S in impresa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Protocollo di intesa con le organizzazioni sindacali territoriali per la qualità del lavoro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12049" y="5538718"/>
            <a:ext cx="3526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VECTOR – formazione di </a:t>
            </a:r>
            <a:r>
              <a:rPr lang="it-IT" sz="1600" i="1" dirty="0" err="1" smtClean="0">
                <a:latin typeface="Arial" pitchFamily="34" charset="0"/>
                <a:cs typeface="Arial" pitchFamily="34" charset="0"/>
              </a:rPr>
              <a:t>Destination</a:t>
            </a:r>
            <a:r>
              <a:rPr lang="it-IT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 smtClean="0">
                <a:latin typeface="Arial" pitchFamily="34" charset="0"/>
                <a:cs typeface="Arial" pitchFamily="34" charset="0"/>
              </a:rPr>
              <a:t>managers</a:t>
            </a:r>
            <a:endParaRPr lang="it-IT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86233" y="5231815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Formazione intraprendente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19" b="67674"/>
          <a:stretch/>
        </p:blipFill>
        <p:spPr>
          <a:xfrm>
            <a:off x="24019" y="14935"/>
            <a:ext cx="1883685" cy="17121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3771" y="868803"/>
            <a:ext cx="5326741" cy="5296501"/>
          </a:xfrm>
          <a:prstGeom prst="rect">
            <a:avLst/>
          </a:prstGeom>
        </p:spPr>
      </p:pic>
      <p:pic>
        <p:nvPicPr>
          <p:cNvPr id="30735" name="Picture 15" descr="http://murateideapark.it/wp-content/uploads/2017/07/pitch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12" b="12001"/>
          <a:stretch/>
        </p:blipFill>
        <p:spPr bwMode="auto">
          <a:xfrm>
            <a:off x="6516216" y="908920"/>
            <a:ext cx="2782169" cy="180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17" descr="PAC_SCRE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4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240705" y="1417013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Manifattura innovativa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25316" y="1492473"/>
            <a:ext cx="3626604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MIP – Murate Idea Park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Attività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di sostegno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alle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startup innovative nel territorio fiorentino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>
                <a:latin typeface="Arial" pitchFamily="34" charset="0"/>
                <a:cs typeface="Arial" pitchFamily="34" charset="0"/>
              </a:rPr>
              <a:t>Hubble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– programma di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accelerazione (ex Caserma Cavalli)  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FIRST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Lab” (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FIRenze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SmarT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working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Lab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Faber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– R&amp;S in impresa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Protocollo di intesa con le organizzazioni sindacali territoriali per la qualità del lavoro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12049" y="5538718"/>
            <a:ext cx="3526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VECTOR – formazione di </a:t>
            </a:r>
            <a:r>
              <a:rPr lang="it-IT" sz="1600" i="1" dirty="0" err="1" smtClean="0">
                <a:latin typeface="Arial" pitchFamily="34" charset="0"/>
                <a:cs typeface="Arial" pitchFamily="34" charset="0"/>
              </a:rPr>
              <a:t>Destination</a:t>
            </a:r>
            <a:r>
              <a:rPr lang="it-IT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 smtClean="0">
                <a:latin typeface="Arial" pitchFamily="34" charset="0"/>
                <a:cs typeface="Arial" pitchFamily="34" charset="0"/>
              </a:rPr>
              <a:t>managers</a:t>
            </a:r>
            <a:endParaRPr lang="it-IT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86233" y="5231815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Formazione intraprendente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19" b="67674"/>
          <a:stretch/>
        </p:blipFill>
        <p:spPr>
          <a:xfrm>
            <a:off x="24019" y="14935"/>
            <a:ext cx="1883685" cy="17121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3771" y="868803"/>
            <a:ext cx="5326741" cy="5296501"/>
          </a:xfrm>
          <a:prstGeom prst="rect">
            <a:avLst/>
          </a:prstGeom>
        </p:spPr>
      </p:pic>
      <p:pic>
        <p:nvPicPr>
          <p:cNvPr id="30735" name="Picture 15" descr="http://murateideapark.it/wp-content/uploads/2017/07/pitch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12" b="12001"/>
          <a:stretch/>
        </p:blipFill>
        <p:spPr bwMode="auto">
          <a:xfrm>
            <a:off x="6516216" y="908920"/>
            <a:ext cx="2782169" cy="180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17" descr="PAC_SCRE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1" descr="Risultati immagini per HUBBLE NANA BIANCA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9" r="19822"/>
          <a:stretch/>
        </p:blipFill>
        <p:spPr bwMode="auto">
          <a:xfrm>
            <a:off x="3851920" y="2708920"/>
            <a:ext cx="191510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4" name="Picture 44" descr="Risultati immagini per ex caserma cavalli firenz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239" y="2709120"/>
            <a:ext cx="363228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240705" y="1417013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Manifattura innovativa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25316" y="1492473"/>
            <a:ext cx="3626604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MIP – Murate Idea Park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Attività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di sostegno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alle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startup innovative nel territorio fiorentino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>
                <a:latin typeface="Arial" pitchFamily="34" charset="0"/>
                <a:cs typeface="Arial" pitchFamily="34" charset="0"/>
              </a:rPr>
              <a:t>Hubble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– programma di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accelerazione (ex Caserma Cavalli)  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FIRST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Lab” (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FIRenze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SmarT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>
                <a:latin typeface="Arial" pitchFamily="34" charset="0"/>
                <a:cs typeface="Arial" pitchFamily="34" charset="0"/>
              </a:rPr>
              <a:t>working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 Lab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Faber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– R&amp;S in impresa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Protocollo di intesa con le organizzazioni sindacali territoriali per la qualità del lavoro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12049" y="5538718"/>
            <a:ext cx="3526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VECTOR – formazione di </a:t>
            </a:r>
            <a:r>
              <a:rPr lang="it-IT" sz="1600" i="1" dirty="0" err="1" smtClean="0">
                <a:latin typeface="Arial" pitchFamily="34" charset="0"/>
                <a:cs typeface="Arial" pitchFamily="34" charset="0"/>
              </a:rPr>
              <a:t>Destination</a:t>
            </a:r>
            <a:r>
              <a:rPr lang="it-IT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i="1" dirty="0" err="1" smtClean="0">
                <a:latin typeface="Arial" pitchFamily="34" charset="0"/>
                <a:cs typeface="Arial" pitchFamily="34" charset="0"/>
              </a:rPr>
              <a:t>managers</a:t>
            </a:r>
            <a:endParaRPr lang="it-IT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86233" y="5231815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Formazione intraprendente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19" b="67674"/>
          <a:stretch/>
        </p:blipFill>
        <p:spPr>
          <a:xfrm>
            <a:off x="24019" y="14935"/>
            <a:ext cx="1883685" cy="17121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3771" y="868803"/>
            <a:ext cx="5326741" cy="5296501"/>
          </a:xfrm>
          <a:prstGeom prst="rect">
            <a:avLst/>
          </a:prstGeom>
        </p:spPr>
      </p:pic>
      <p:pic>
        <p:nvPicPr>
          <p:cNvPr id="30735" name="Picture 15" descr="http://murateideapark.it/wp-content/uploads/2017/07/pitch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12" b="12001"/>
          <a:stretch/>
        </p:blipFill>
        <p:spPr bwMode="auto">
          <a:xfrm>
            <a:off x="6516216" y="908920"/>
            <a:ext cx="2782169" cy="180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17" descr="PAC_SCRE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30400" r="24014"/>
          <a:stretch/>
        </p:blipFill>
        <p:spPr>
          <a:xfrm>
            <a:off x="5882019" y="4365104"/>
            <a:ext cx="3474518" cy="1800000"/>
          </a:xfrm>
          <a:prstGeom prst="rect">
            <a:avLst/>
          </a:prstGeom>
        </p:spPr>
      </p:pic>
      <p:pic>
        <p:nvPicPr>
          <p:cNvPr id="30746" name="Picture 26" descr="Risultati immagini per progetto faber firenz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365104"/>
            <a:ext cx="297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1" descr="Risultati immagini per HUBBLE NANA BIANCA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9" r="19822"/>
          <a:stretch/>
        </p:blipFill>
        <p:spPr bwMode="auto">
          <a:xfrm>
            <a:off x="3851920" y="2708920"/>
            <a:ext cx="191510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4" name="Picture 44" descr="Risultati immagini per ex caserma cavalli firenz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239" y="2709120"/>
            <a:ext cx="363228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19" b="67674"/>
          <a:stretch/>
        </p:blipFill>
        <p:spPr>
          <a:xfrm>
            <a:off x="24019" y="14935"/>
            <a:ext cx="1883685" cy="17121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3771" y="868803"/>
            <a:ext cx="5326741" cy="5296501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242750" y="1807364"/>
            <a:ext cx="352681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PERIMETRO - Progetto Periferie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Censimento spazi/opportunità: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     (145 siti –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ca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. 420 ha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Criteri per la rigenerazione dei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Brownfields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Spazi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Attivi (Fondazione CRF)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Paesaggi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comuni (Fondazione CRF)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CATChCO2-live olive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grove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Contrast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and Adaptation To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Climate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Change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528226" y="1468854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Riuso 100%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218770" y="5301208"/>
            <a:ext cx="3526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Portale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Destination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Florence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CD-ETA (digitalizzazione e gestione beni culturali)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86233" y="5013176"/>
            <a:ext cx="3161631" cy="60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Attrattività integrata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314604"/>
            <a:ext cx="4375960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b="1" dirty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STATI GENERALI DELLA CITTÀ METROPOLITANA 2018</a:t>
            </a:r>
            <a:endParaRPr lang="it-IT" sz="12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Mercoledì 13 Giugno 2018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</a:rPr>
              <a:t>Palazzo Medici Riccardi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19" b="67674"/>
          <a:stretch/>
        </p:blipFill>
        <p:spPr>
          <a:xfrm>
            <a:off x="24019" y="14935"/>
            <a:ext cx="1883685" cy="17121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3771" y="868803"/>
            <a:ext cx="5326741" cy="5296501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242750" y="1807364"/>
            <a:ext cx="352681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PERIMETRO - Progetto Periferie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Censimento spazi/opportunità: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     (145 siti –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ca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. 420 ha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Criteri per la rigenerazione dei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Brownfields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Spazi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Attivi (Fondazione CRF)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Paesaggi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comuni (Fondazione CRF)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CATChCO2-live olive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grove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Contrast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and Adaptation To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Climate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Change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528226" y="1468854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Riuso 100%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218770" y="5301208"/>
            <a:ext cx="3526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Portale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Destination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Florence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CD-ETA (digitalizzazione e gestione beni culturali)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86233" y="5013176"/>
            <a:ext cx="3161631" cy="60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Attrattività integrata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33797" name="Picture 5" descr="http://www.cittametropolitana.fi.it/wp-content/uploads/Castelfiorentin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31" y="930067"/>
            <a:ext cx="34963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ex_caserma_carabinieri_signa_2018_03_2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30046"/>
          <a:stretch/>
        </p:blipFill>
        <p:spPr bwMode="auto">
          <a:xfrm>
            <a:off x="6436820" y="930067"/>
            <a:ext cx="273630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39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19" b="67674"/>
          <a:stretch/>
        </p:blipFill>
        <p:spPr>
          <a:xfrm>
            <a:off x="24019" y="14935"/>
            <a:ext cx="1883685" cy="17121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3771" y="868803"/>
            <a:ext cx="5326741" cy="5296501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242750" y="1807364"/>
            <a:ext cx="352681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PERIMETRO - Progetto Periferie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Censimento spazi/opportunità: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     (145 siti –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ca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. 420 ha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Criteri per la rigenerazione dei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Brownfields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Spazi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Attivi (Fondazione CRF)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Paesaggi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comuni (Fondazione CRF)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CATChCO2-live olive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grove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Contrast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and Adaptation To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Climate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Change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528226" y="1468854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Riuso 100%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218770" y="5301208"/>
            <a:ext cx="3526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Portale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Destination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Florence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CD-ETA (digitalizzazione e gestione beni culturali)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86233" y="5013176"/>
            <a:ext cx="3161631" cy="60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Attrattività integrata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35" name="Gruppo 34"/>
          <p:cNvGrpSpPr/>
          <p:nvPr/>
        </p:nvGrpSpPr>
        <p:grpSpPr>
          <a:xfrm>
            <a:off x="3853771" y="2708920"/>
            <a:ext cx="5326741" cy="1800000"/>
            <a:chOff x="323528" y="3140968"/>
            <a:chExt cx="8562429" cy="2901915"/>
          </a:xfrm>
          <a:solidFill>
            <a:schemeClr val="bg1"/>
          </a:solidFill>
        </p:grpSpPr>
        <p:pic>
          <p:nvPicPr>
            <p:cNvPr id="36" name="Immagine 35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140968"/>
              <a:ext cx="4109393" cy="2901915"/>
            </a:xfrm>
            <a:prstGeom prst="rect">
              <a:avLst/>
            </a:prstGeom>
            <a:grpFill/>
          </p:spPr>
        </p:pic>
        <p:pic>
          <p:nvPicPr>
            <p:cNvPr id="37" name="Immagine 36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6" r="18250"/>
            <a:stretch/>
          </p:blipFill>
          <p:spPr>
            <a:xfrm>
              <a:off x="7308305" y="3140968"/>
              <a:ext cx="1577652" cy="2901915"/>
            </a:xfrm>
            <a:prstGeom prst="rect">
              <a:avLst/>
            </a:prstGeom>
            <a:grpFill/>
          </p:spPr>
        </p:pic>
        <p:pic>
          <p:nvPicPr>
            <p:cNvPr id="38" name="Immagine 37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320" y="3140970"/>
              <a:ext cx="3821749" cy="2885544"/>
            </a:xfrm>
            <a:prstGeom prst="rect">
              <a:avLst/>
            </a:prstGeom>
            <a:grpFill/>
          </p:spPr>
        </p:pic>
      </p:grpSp>
      <p:pic>
        <p:nvPicPr>
          <p:cNvPr id="33797" name="Picture 5" descr="http://www.cittametropolitana.fi.it/wp-content/uploads/Castelfiorentin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31" y="930067"/>
            <a:ext cx="34963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ex_caserma_carabinieri_signa_2018_03_2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30046"/>
          <a:stretch/>
        </p:blipFill>
        <p:spPr bwMode="auto">
          <a:xfrm>
            <a:off x="6436820" y="930067"/>
            <a:ext cx="273630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1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19" b="67674"/>
          <a:stretch/>
        </p:blipFill>
        <p:spPr>
          <a:xfrm>
            <a:off x="24019" y="14935"/>
            <a:ext cx="1883685" cy="17121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3771" y="868803"/>
            <a:ext cx="5326741" cy="5296501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242750" y="1807364"/>
            <a:ext cx="352681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PERIMETRO - Progetto Periferie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Censimento spazi/opportunità: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     (145 siti –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ca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. 420 ha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Criteri per la rigenerazione dei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Brownfields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Spazi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Attivi (Fondazione CRF)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Paesaggi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comuni (Fondazione CRF)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CATChCO2-live olive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grove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Contrast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and Adaptation To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Climate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Change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528226" y="1468854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Riuso 100%</a:t>
            </a: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218770" y="5301208"/>
            <a:ext cx="3526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Portale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Destination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Florence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CD-ETA (digitalizzazione e gestione beni culturali)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86233" y="5013176"/>
            <a:ext cx="3161631" cy="60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263695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Attrattività integrata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600" b="1" dirty="0">
              <a:solidFill>
                <a:srgbClr val="263695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grpSp>
        <p:nvGrpSpPr>
          <p:cNvPr id="35" name="Gruppo 34"/>
          <p:cNvGrpSpPr/>
          <p:nvPr/>
        </p:nvGrpSpPr>
        <p:grpSpPr>
          <a:xfrm>
            <a:off x="3853771" y="2708920"/>
            <a:ext cx="5326741" cy="1800000"/>
            <a:chOff x="323528" y="3140968"/>
            <a:chExt cx="8562429" cy="2901915"/>
          </a:xfrm>
          <a:solidFill>
            <a:schemeClr val="bg1"/>
          </a:solidFill>
        </p:grpSpPr>
        <p:pic>
          <p:nvPicPr>
            <p:cNvPr id="36" name="Immagine 35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140968"/>
              <a:ext cx="4109393" cy="2901915"/>
            </a:xfrm>
            <a:prstGeom prst="rect">
              <a:avLst/>
            </a:prstGeom>
            <a:grpFill/>
          </p:spPr>
        </p:pic>
        <p:pic>
          <p:nvPicPr>
            <p:cNvPr id="37" name="Immagine 36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6" r="18250"/>
            <a:stretch/>
          </p:blipFill>
          <p:spPr>
            <a:xfrm>
              <a:off x="7308305" y="3140968"/>
              <a:ext cx="1577652" cy="2901915"/>
            </a:xfrm>
            <a:prstGeom prst="rect">
              <a:avLst/>
            </a:prstGeom>
            <a:grpFill/>
          </p:spPr>
        </p:pic>
        <p:pic>
          <p:nvPicPr>
            <p:cNvPr id="38" name="Immagine 37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320" y="3140970"/>
              <a:ext cx="3821749" cy="2885544"/>
            </a:xfrm>
            <a:prstGeom prst="rect">
              <a:avLst/>
            </a:prstGeom>
            <a:grpFill/>
          </p:spPr>
        </p:pic>
      </p:grp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0" b="24515"/>
          <a:stretch/>
        </p:blipFill>
        <p:spPr>
          <a:xfrm>
            <a:off x="3851920" y="4514804"/>
            <a:ext cx="2970126" cy="180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7"/>
          <a:srcRect t="12502"/>
          <a:stretch/>
        </p:blipFill>
        <p:spPr>
          <a:xfrm>
            <a:off x="6372199" y="4509121"/>
            <a:ext cx="3872358" cy="1800000"/>
          </a:xfrm>
          <a:prstGeom prst="rect">
            <a:avLst/>
          </a:prstGeom>
        </p:spPr>
      </p:pic>
      <p:pic>
        <p:nvPicPr>
          <p:cNvPr id="33797" name="Picture 5" descr="http://www.cittametropolitana.fi.it/wp-content/uploads/Castelfiorentino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31" y="930067"/>
            <a:ext cx="34963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ex_caserma_carabinieri_signa_2018_03_26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30046"/>
          <a:stretch/>
        </p:blipFill>
        <p:spPr bwMode="auto">
          <a:xfrm>
            <a:off x="6436820" y="930067"/>
            <a:ext cx="273630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8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453A680-D262-4F3B-9E18-39D580D84EBE}"/>
              </a:ext>
            </a:extLst>
          </p:cNvPr>
          <p:cNvSpPr txBox="1"/>
          <p:nvPr/>
        </p:nvSpPr>
        <p:spPr>
          <a:xfrm>
            <a:off x="107503" y="1196752"/>
            <a:ext cx="211312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it-IT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 Strategico 2030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it-IT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RINASCIMENTO </a:t>
            </a:r>
          </a:p>
          <a:p>
            <a:pPr>
              <a:lnSpc>
                <a:spcPts val="2000"/>
              </a:lnSpc>
            </a:pPr>
            <a:r>
              <a:rPr lang="it-IT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METROPOLITANO</a:t>
            </a:r>
          </a:p>
          <a:p>
            <a:pPr>
              <a:lnSpc>
                <a:spcPts val="2000"/>
              </a:lnSpc>
            </a:pPr>
            <a:endParaRPr lang="it-IT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it-IT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primo anno di operatività: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lnSpc>
                <a:spcPts val="2000"/>
              </a:lnSpc>
              <a:buFont typeface="Arial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Dai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ritmi la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trasposizione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delle strategie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sul territorio</a:t>
            </a:r>
          </a:p>
          <a:p>
            <a:pPr marL="180975" indent="-180975">
              <a:lnSpc>
                <a:spcPts val="2000"/>
              </a:lnSpc>
              <a:buFont typeface="Arial" pitchFamily="34" charset="0"/>
              <a:buChar char="•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Sperimentalismo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istituzionale (PPP)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lnSpc>
                <a:spcPts val="2000"/>
              </a:lnSpc>
              <a:buFont typeface="Arial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Attuazione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attraverso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progetti condivisi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con gli stakeholder pubblici e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privati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buFont typeface="Arial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buFont typeface="Arial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Acrobat Document" r:id="rId7" imgW="570600" imgH="668160" progId="AcroExch.Document.DC">
                  <p:embed/>
                </p:oleObj>
              </mc:Choice>
              <mc:Fallback>
                <p:oleObj name="Acrobat Document" r:id="rId7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403648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20" name="Immagine 19" descr="DIDalabs-regional design.jpg">
            <a:extLst>
              <a:ext uri="{FF2B5EF4-FFF2-40B4-BE49-F238E27FC236}">
                <a16:creationId xmlns:a16="http://schemas.microsoft.com/office/drawing/2014/main" id="{1CF56341-2C52-4E0B-8C8B-C81BC4C57E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50472" y="102494"/>
            <a:ext cx="1497192" cy="6919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2426" y="1052736"/>
            <a:ext cx="5043870" cy="50751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2992" y="1150122"/>
            <a:ext cx="1878161" cy="4876847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3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314604"/>
            <a:ext cx="4375960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b="1" dirty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STATI GENERALI DELLA CITTÀ METROPOLITANA 2018</a:t>
            </a:r>
            <a:endParaRPr lang="it-IT" sz="12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Mercoledì 13 Giugno 2018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</a:rPr>
              <a:t>Palazzo Medici Riccardi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42750" y="2204864"/>
            <a:ext cx="316163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Parco agricolo multifunzionale di Riva sinistra d’Arno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PIT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Coltivare con l’Arno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Reti verdi e blu: PIT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acque e biodiversità (Padule del Fucecchio </a:t>
            </a:r>
            <a:r>
              <a:rPr lang="it-IT" sz="16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Cerbaie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1780480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Paesaggio</a:t>
            </a: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 fruibile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4466632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Filiere in rete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674"/>
          <a:stretch/>
        </p:blipFill>
        <p:spPr>
          <a:xfrm>
            <a:off x="0" y="-21661"/>
            <a:ext cx="1885455" cy="17121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763" y="940811"/>
            <a:ext cx="5326741" cy="5296501"/>
          </a:xfrm>
          <a:prstGeom prst="rect">
            <a:avLst/>
          </a:prstGeom>
        </p:spPr>
      </p:pic>
      <p:sp>
        <p:nvSpPr>
          <p:cNvPr id="10" name="AutoShape 10" descr="Risultati immagini per parco agricolo riva sinistra d'ar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182938" y="4860449"/>
            <a:ext cx="3812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Life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PIT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Agri.Re.Mo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PIT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Biodistretto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del Chianti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42750" y="2204864"/>
            <a:ext cx="316163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Parco agricolo multifunzionale di Riva sinistra d’Arno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PIT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Coltivare con l’Arno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Reti verdi e blu: PIT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acque e biodiversità (Padule del Fucecchio </a:t>
            </a:r>
            <a:r>
              <a:rPr lang="it-IT" sz="16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Cerbaie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1780480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Paesaggio</a:t>
            </a: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 fruibile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65707" y="10740969"/>
            <a:ext cx="3526817" cy="18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4466632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Filiere in rete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674"/>
          <a:stretch/>
        </p:blipFill>
        <p:spPr>
          <a:xfrm>
            <a:off x="0" y="-21661"/>
            <a:ext cx="1885455" cy="17121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763" y="940811"/>
            <a:ext cx="5326741" cy="5296501"/>
          </a:xfrm>
          <a:prstGeom prst="rect">
            <a:avLst/>
          </a:prstGeom>
        </p:spPr>
      </p:pic>
      <p:pic>
        <p:nvPicPr>
          <p:cNvPr id="34820" name="Picture 4" descr="http://open.toscana.it/documents/41668/0/Orto_fiumi150.jpg/ef0a38ea-e037-4648-9769-ef4e99649498?t=143282612329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920"/>
            <a:ext cx="26835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Risultati immagini per parco agricolo riva sinistra d'ar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3"/>
          <a:srcRect l="20936" t="20728" r="22391" b="7597"/>
          <a:stretch/>
        </p:blipFill>
        <p:spPr>
          <a:xfrm>
            <a:off x="6501442" y="908920"/>
            <a:ext cx="2679070" cy="1800000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182938" y="4860449"/>
            <a:ext cx="3812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Life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PIT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Agri.Re.Mo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PIT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Biodistretto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del Chianti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42750" y="2204864"/>
            <a:ext cx="316163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Parco agricolo multifunzionale di Riva sinistra d’Arno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PIT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Coltivare con l’Arno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Reti verdi e blu: PIT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acque e biodiversità (Padule del Fucecchio </a:t>
            </a:r>
            <a:r>
              <a:rPr lang="it-IT" sz="16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Cerbaie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1780480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Paesaggio</a:t>
            </a: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 fruibile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65707" y="10740969"/>
            <a:ext cx="3526817" cy="18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4466632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Filiere in rete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674"/>
          <a:stretch/>
        </p:blipFill>
        <p:spPr>
          <a:xfrm>
            <a:off x="0" y="-21661"/>
            <a:ext cx="1885455" cy="17121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763" y="940811"/>
            <a:ext cx="5326741" cy="529650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12"/>
          <a:srcRect t="10800"/>
          <a:stretch/>
        </p:blipFill>
        <p:spPr>
          <a:xfrm>
            <a:off x="3852245" y="2708920"/>
            <a:ext cx="2687521" cy="1800000"/>
          </a:xfrm>
          <a:prstGeom prst="rect">
            <a:avLst/>
          </a:prstGeom>
        </p:spPr>
      </p:pic>
      <p:pic>
        <p:nvPicPr>
          <p:cNvPr id="34820" name="Picture 4" descr="http://open.toscana.it/documents/41668/0/Orto_fiumi150.jpg/ef0a38ea-e037-4648-9769-ef4e99649498?t=143282612329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920"/>
            <a:ext cx="26835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www.loscarpone.cai.it/assets/images/f/padule-0db4f8af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 bwMode="auto">
          <a:xfrm>
            <a:off x="6492998" y="2708920"/>
            <a:ext cx="27778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Risultati immagini per parco agricolo riva sinistra d'ar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5"/>
          <a:srcRect l="20936" t="20728" r="22391" b="7597"/>
          <a:stretch/>
        </p:blipFill>
        <p:spPr>
          <a:xfrm>
            <a:off x="6501442" y="908920"/>
            <a:ext cx="2679070" cy="1800000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182938" y="4860449"/>
            <a:ext cx="3812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Life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PIT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Agri.Re.Mo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PIT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Biodistretto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del Chianti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42750" y="2204864"/>
            <a:ext cx="316163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Parco agricolo multifunzionale di Riva sinistra d’Arno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PIT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Coltivare con l’Arno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Reti verdi e blu: PIT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acque e biodiversità (Padule del Fucecchio </a:t>
            </a:r>
            <a:r>
              <a:rPr lang="it-IT" sz="16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Cerbaie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1780480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Paesaggio</a:t>
            </a: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 fruibile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65707" y="10740969"/>
            <a:ext cx="3526817" cy="18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4466632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Filiere in rete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674"/>
          <a:stretch/>
        </p:blipFill>
        <p:spPr>
          <a:xfrm>
            <a:off x="0" y="-21661"/>
            <a:ext cx="1885455" cy="17121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763" y="940811"/>
            <a:ext cx="5326741" cy="529650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12"/>
          <a:srcRect t="10800"/>
          <a:stretch/>
        </p:blipFill>
        <p:spPr>
          <a:xfrm>
            <a:off x="3852245" y="2708920"/>
            <a:ext cx="2687521" cy="1800000"/>
          </a:xfrm>
          <a:prstGeom prst="rect">
            <a:avLst/>
          </a:prstGeom>
        </p:spPr>
      </p:pic>
      <p:pic>
        <p:nvPicPr>
          <p:cNvPr id="34820" name="Picture 4" descr="http://open.toscana.it/documents/41668/0/Orto_fiumi150.jpg/ef0a38ea-e037-4648-9769-ef4e99649498?t=143282612329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920"/>
            <a:ext cx="26835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www.loscarpone.cai.it/assets/images/f/padule-0db4f8af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/>
        </p:blipFill>
        <p:spPr bwMode="auto">
          <a:xfrm>
            <a:off x="6492998" y="2708920"/>
            <a:ext cx="27778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Risultati immagini per parco agricolo riva sinistra d'ar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5"/>
          <a:srcRect l="20936" t="20728" r="22391" b="7597"/>
          <a:stretch/>
        </p:blipFill>
        <p:spPr>
          <a:xfrm>
            <a:off x="6501442" y="908920"/>
            <a:ext cx="2679070" cy="1800000"/>
          </a:xfrm>
          <a:prstGeom prst="rect">
            <a:avLst/>
          </a:prstGeom>
        </p:spPr>
      </p:pic>
      <p:pic>
        <p:nvPicPr>
          <p:cNvPr id="34829" name="Picture 13" descr="Pit_Piana_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26" y="4509120"/>
            <a:ext cx="26038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2" name="Picture 16" descr="Risultati immagini per semente partecipata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r="6946"/>
          <a:stretch/>
        </p:blipFill>
        <p:spPr bwMode="auto">
          <a:xfrm>
            <a:off x="6372200" y="4509320"/>
            <a:ext cx="273630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182938" y="4860449"/>
            <a:ext cx="3812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Life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PIT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Agri.Re.Mo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PIT </a:t>
            </a:r>
            <a:r>
              <a:rPr lang="it-IT" sz="1600" dirty="0" err="1">
                <a:latin typeface="Arial" pitchFamily="34" charset="0"/>
                <a:cs typeface="Arial" pitchFamily="34" charset="0"/>
              </a:rPr>
              <a:t>Biodistretto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 del Chianti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9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2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42750" y="2204864"/>
            <a:ext cx="31616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Riqualificazione integrata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 partecipata dei contesti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fluviali: </a:t>
            </a:r>
            <a:r>
              <a:rPr lang="it-IT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Consortium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agreement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«Coltivare con l’Arno. Parco agricolo perifluviale» e Processo partecipativo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« 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Pesa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anche tu. Verso il Contratto di Fiume 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Pesa»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Promozione dell’Economia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circolare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dello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scambio </a:t>
            </a:r>
            <a:r>
              <a:rPr lang="it-IT" sz="1600" b="1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ecosistemico</a:t>
            </a:r>
            <a:endParaRPr lang="it-IT" sz="16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Tavolo di coordinamento per la salute dell’ecosistema e la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transizione energetica</a:t>
            </a:r>
            <a:endParaRPr lang="it-IT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1780480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Ambiente sicuro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65707" y="10740969"/>
            <a:ext cx="3526817" cy="18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674"/>
          <a:stretch/>
        </p:blipFill>
        <p:spPr>
          <a:xfrm>
            <a:off x="0" y="-21661"/>
            <a:ext cx="1885455" cy="17121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763" y="940811"/>
            <a:ext cx="5326741" cy="5296501"/>
          </a:xfrm>
          <a:prstGeom prst="rect">
            <a:avLst/>
          </a:prstGeom>
        </p:spPr>
      </p:pic>
      <p:sp>
        <p:nvSpPr>
          <p:cNvPr id="10" name="AutoShape 10" descr="Risultati immagini per parco agricolo riva sinistra d'ar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0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6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42750" y="2204864"/>
            <a:ext cx="31616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Riqualificazione integrata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 partecipata dei contesti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fluviali: </a:t>
            </a:r>
            <a:r>
              <a:rPr lang="it-IT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Consortium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agreement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«Coltivare con l’Arno. Parco agricolo perifluviale» e Processo partecipativo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« 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Pesa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anche tu. Verso il Contratto di Fiume 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Pesa»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Promozione dell’Economia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circolare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dello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scambio </a:t>
            </a:r>
            <a:r>
              <a:rPr lang="it-IT" sz="1600" b="1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ecosistemico</a:t>
            </a:r>
            <a:endParaRPr lang="it-IT" sz="16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Tavolo di coordinamento per la salute dell’ecosistema e la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transizione energetica</a:t>
            </a:r>
            <a:endParaRPr lang="it-IT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1780480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Ambiente sicuro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65707" y="10740969"/>
            <a:ext cx="3526817" cy="18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674"/>
          <a:stretch/>
        </p:blipFill>
        <p:spPr>
          <a:xfrm>
            <a:off x="0" y="-21661"/>
            <a:ext cx="1885455" cy="17121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763" y="940811"/>
            <a:ext cx="5326741" cy="5296501"/>
          </a:xfrm>
          <a:prstGeom prst="rect">
            <a:avLst/>
          </a:prstGeom>
        </p:spPr>
      </p:pic>
      <p:sp>
        <p:nvSpPr>
          <p:cNvPr id="10" name="AutoShape 10" descr="Risultati immagini per parco agricolo riva sinistra d'ar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2"/>
          <a:srcRect l="32320" t="23991" r="10066" b="37671"/>
          <a:stretch/>
        </p:blipFill>
        <p:spPr>
          <a:xfrm>
            <a:off x="3779912" y="878745"/>
            <a:ext cx="5472608" cy="1902183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3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42750" y="2204864"/>
            <a:ext cx="31616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Riqualificazione integrata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 partecipata dei contesti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fluviali: </a:t>
            </a:r>
            <a:r>
              <a:rPr lang="it-IT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Consortium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agreement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«Coltivare con l’Arno. Parco agricolo perifluviale» e Processo partecipativo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« 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Pesa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anche tu. Verso il Contratto di Fiume 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Pesa»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Promozione dell’Economia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circolare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dello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scambio </a:t>
            </a:r>
            <a:r>
              <a:rPr lang="it-IT" sz="1600" b="1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ecosistemico</a:t>
            </a:r>
            <a:endParaRPr lang="it-IT" sz="16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Tavolo di coordinamento per la salute dell’ecosistema e la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transizione energetica</a:t>
            </a:r>
            <a:endParaRPr lang="it-IT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1780480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Ambiente sicuro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65707" y="10740969"/>
            <a:ext cx="3526817" cy="18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674"/>
          <a:stretch/>
        </p:blipFill>
        <p:spPr>
          <a:xfrm>
            <a:off x="0" y="-21661"/>
            <a:ext cx="1885455" cy="17121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763" y="940811"/>
            <a:ext cx="5326741" cy="5296501"/>
          </a:xfrm>
          <a:prstGeom prst="rect">
            <a:avLst/>
          </a:prstGeom>
        </p:spPr>
      </p:pic>
      <p:sp>
        <p:nvSpPr>
          <p:cNvPr id="10" name="AutoShape 10" descr="Risultati immagini per parco agricolo riva sinistra d'ar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2"/>
          <a:srcRect l="32320" t="23991" r="10066" b="37671"/>
          <a:stretch/>
        </p:blipFill>
        <p:spPr>
          <a:xfrm>
            <a:off x="3779912" y="878745"/>
            <a:ext cx="5472608" cy="1902183"/>
          </a:xfrm>
          <a:prstGeom prst="rect">
            <a:avLst/>
          </a:prstGeom>
        </p:spPr>
      </p:pic>
      <p:pic>
        <p:nvPicPr>
          <p:cNvPr id="35846" name="Picture 6" descr="Servizi degli ecosistemi Ww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20" y="2780928"/>
            <a:ext cx="3417326" cy="341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42750" y="2204864"/>
            <a:ext cx="31616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Riqualificazione integrata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 partecipata dei contesti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fluviali: </a:t>
            </a:r>
            <a:r>
              <a:rPr lang="it-IT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Consortium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agreement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«Coltivare con l’Arno. Parco agricolo perifluviale» e Processo partecipativo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« 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Pesa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anche tu. Verso il Contratto di Fiume </a:t>
            </a: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Pesa»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Promozione dell’Economia </a:t>
            </a:r>
            <a:r>
              <a:rPr lang="it-IT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circolare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dello </a:t>
            </a:r>
            <a:r>
              <a:rPr lang="it-IT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scambio </a:t>
            </a:r>
            <a:r>
              <a:rPr lang="it-IT" sz="1600" b="1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ecosistemico</a:t>
            </a:r>
            <a:endParaRPr lang="it-IT" sz="16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Tavolo di coordinamento per la salute dell’ecosistema e la </a:t>
            </a:r>
            <a:r>
              <a:rPr lang="it-IT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transizione energetica</a:t>
            </a:r>
            <a:endParaRPr lang="it-IT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9512" y="1780480"/>
            <a:ext cx="316163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3D764D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Ambiente sicuro</a:t>
            </a:r>
            <a:endParaRPr lang="it-IT" sz="1600" b="1" dirty="0">
              <a:solidFill>
                <a:srgbClr val="3D764D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465707" y="10740969"/>
            <a:ext cx="3526817" cy="18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PIT Piana Fiorentina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Progetto Semente partecipata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674"/>
          <a:stretch/>
        </p:blipFill>
        <p:spPr>
          <a:xfrm>
            <a:off x="0" y="-21661"/>
            <a:ext cx="1885455" cy="17121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763" y="940811"/>
            <a:ext cx="5326741" cy="5296501"/>
          </a:xfrm>
          <a:prstGeom prst="rect">
            <a:avLst/>
          </a:prstGeom>
        </p:spPr>
      </p:pic>
      <p:sp>
        <p:nvSpPr>
          <p:cNvPr id="10" name="AutoShape 10" descr="Risultati immagini per parco agricolo riva sinistra d'ar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2"/>
          <a:srcRect l="32320" t="23991" r="10066" b="37671"/>
          <a:stretch/>
        </p:blipFill>
        <p:spPr>
          <a:xfrm>
            <a:off x="3779912" y="878745"/>
            <a:ext cx="5472608" cy="1902183"/>
          </a:xfrm>
          <a:prstGeom prst="rect">
            <a:avLst/>
          </a:prstGeom>
        </p:spPr>
      </p:pic>
      <p:pic>
        <p:nvPicPr>
          <p:cNvPr id="35846" name="Picture 6" descr="Servizi degli ecosistemi Ww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20" y="2780928"/>
            <a:ext cx="3417326" cy="341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o 19"/>
          <p:cNvGrpSpPr/>
          <p:nvPr/>
        </p:nvGrpSpPr>
        <p:grpSpPr>
          <a:xfrm>
            <a:off x="7124158" y="2780928"/>
            <a:ext cx="2056354" cy="3517364"/>
            <a:chOff x="7124158" y="2825221"/>
            <a:chExt cx="2056354" cy="3395904"/>
          </a:xfrm>
        </p:grpSpPr>
        <p:grpSp>
          <p:nvGrpSpPr>
            <p:cNvPr id="19" name="Gruppo 18"/>
            <p:cNvGrpSpPr/>
            <p:nvPr/>
          </p:nvGrpSpPr>
          <p:grpSpPr>
            <a:xfrm>
              <a:off x="7124158" y="2825221"/>
              <a:ext cx="1983942" cy="2552115"/>
              <a:chOff x="7124158" y="2825221"/>
              <a:chExt cx="1983942" cy="2552115"/>
            </a:xfrm>
          </p:grpSpPr>
          <p:pic>
            <p:nvPicPr>
              <p:cNvPr id="35850" name="Picture 10" descr="Risultati immagini per patto dei sindaci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4158" y="2825221"/>
                <a:ext cx="1983942" cy="14681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52" name="Picture 12" descr="Risultati immagini per patto dei sindaci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5503" y="4293096"/>
                <a:ext cx="1942597" cy="1084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854" name="Picture 14" descr="arise progetti calabria europei patto dei sindaci ecologia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3" t="-488"/>
            <a:stretch/>
          </p:blipFill>
          <p:spPr bwMode="auto">
            <a:xfrm>
              <a:off x="7164288" y="5373216"/>
              <a:ext cx="2016224" cy="847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1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512319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20" name="Immagine 19" descr="DIDalabs-regional design.jpg">
            <a:extLst>
              <a:ext uri="{FF2B5EF4-FFF2-40B4-BE49-F238E27FC236}">
                <a16:creationId xmlns:a16="http://schemas.microsoft.com/office/drawing/2014/main" id="{1CF56341-2C52-4E0B-8C8B-C81BC4C57E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50472" y="102494"/>
            <a:ext cx="1497192" cy="6919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8" y="1025364"/>
            <a:ext cx="7529347" cy="532411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Acrobat Document" r:id="rId7" imgW="570600" imgH="668160" progId="AcroExch.Document.DC">
                  <p:embed/>
                </p:oleObj>
              </mc:Choice>
              <mc:Fallback>
                <p:oleObj name="Acrobat Document" r:id="rId7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512319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20" name="Immagine 19" descr="DIDalabs-regional design.jpg">
            <a:extLst>
              <a:ext uri="{FF2B5EF4-FFF2-40B4-BE49-F238E27FC236}">
                <a16:creationId xmlns:a16="http://schemas.microsoft.com/office/drawing/2014/main" id="{1CF56341-2C52-4E0B-8C8B-C81BC4C57E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50472" y="102494"/>
            <a:ext cx="1497192" cy="6919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8" y="1025364"/>
            <a:ext cx="7529347" cy="532411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 b="13161"/>
          <a:stretch/>
        </p:blipFill>
        <p:spPr>
          <a:xfrm>
            <a:off x="395536" y="1052735"/>
            <a:ext cx="8469104" cy="5153363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4" name="Acrobat Document" r:id="rId7" imgW="570600" imgH="668160" progId="AcroExch.Document.DC">
                  <p:embed/>
                </p:oleObj>
              </mc:Choice>
              <mc:Fallback>
                <p:oleObj name="Acrobat Document" r:id="rId7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512319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20" name="Immagine 19" descr="DIDalabs-regional design.jpg">
            <a:extLst>
              <a:ext uri="{FF2B5EF4-FFF2-40B4-BE49-F238E27FC236}">
                <a16:creationId xmlns:a16="http://schemas.microsoft.com/office/drawing/2014/main" id="{1CF56341-2C52-4E0B-8C8B-C81BC4C57E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50472" y="102494"/>
            <a:ext cx="1497192" cy="6919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8" y="1025364"/>
            <a:ext cx="7529347" cy="532411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9" name="Acrobat Document" r:id="rId7" imgW="570600" imgH="668160" progId="AcroExch.Document.DC">
                  <p:embed/>
                </p:oleObj>
              </mc:Choice>
              <mc:Fallback>
                <p:oleObj name="Acrobat Document" r:id="rId7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1025" y="928588"/>
            <a:ext cx="5260816" cy="52932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332"/>
          <a:stretch/>
        </p:blipFill>
        <p:spPr>
          <a:xfrm>
            <a:off x="-180528" y="0"/>
            <a:ext cx="1832715" cy="1676271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98335" y="4758243"/>
            <a:ext cx="29077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Sii-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Mobility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infomobilità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Sentient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city control room e Cruscotto dati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SUAP metropolitano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888119" y="1556792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Mobilità multimodale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04632" y="1916832"/>
            <a:ext cx="34447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Superstrada ciclabile Prato-Firenze (5 mil. Euro)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Uso metropolitano dei servizi ferroviari 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StormBus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(prototipo di autobus elettrico con ricariche frequenti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 e ricarica wireless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Resolve (Range of electric solutions for L category vehicles)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92667" y="4437112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Città senziente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314604"/>
            <a:ext cx="5225662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2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Acrobat Document" r:id="rId7" imgW="570600" imgH="668160" progId="AcroExch.Document.DC">
                  <p:embed/>
                </p:oleObj>
              </mc:Choice>
              <mc:Fallback>
                <p:oleObj name="Acrobat Document" r:id="rId7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1025" y="928588"/>
            <a:ext cx="5260816" cy="52932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332"/>
          <a:stretch/>
        </p:blipFill>
        <p:spPr>
          <a:xfrm>
            <a:off x="-180528" y="0"/>
            <a:ext cx="1832715" cy="1676271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98335" y="4758243"/>
            <a:ext cx="29077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Sii-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Mobility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infomobilità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Sentient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city control room e Cruscotto dati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SUAP metropolitano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888119" y="1556792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Mobilità multimodale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04632" y="1916832"/>
            <a:ext cx="34447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Superstrada ciclabile Prato-Firenze (5 mil. Euro)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Uso metropolitano dei servizi ferroviari 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StormBus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(prototipo di autobus elettrico con ricariche frequenti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 e ricarica wireless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Resolve (Range of electric solutions for L category vehicles)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Bicycle_bridge"/>
          <p:cNvPicPr>
            <a:picLocks noChangeAspect="1"/>
          </p:cNvPicPr>
          <p:nvPr/>
        </p:nvPicPr>
        <p:blipFill rotWithShape="1">
          <a:blip r:embed="rId11" cstate="print"/>
          <a:srcRect t="3685"/>
          <a:stretch/>
        </p:blipFill>
        <p:spPr bwMode="auto">
          <a:xfrm>
            <a:off x="6579676" y="836712"/>
            <a:ext cx="256432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25" y="836712"/>
            <a:ext cx="3100225" cy="180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92667" y="4437112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Città senziente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3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Acrobat Document" r:id="rId7" imgW="570600" imgH="668160" progId="AcroExch.Document.DC">
                  <p:embed/>
                </p:oleObj>
              </mc:Choice>
              <mc:Fallback>
                <p:oleObj name="Acrobat Document" r:id="rId7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1025" y="928588"/>
            <a:ext cx="5260816" cy="52932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332"/>
          <a:stretch/>
        </p:blipFill>
        <p:spPr>
          <a:xfrm>
            <a:off x="-180528" y="0"/>
            <a:ext cx="1832715" cy="1676271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98335" y="4758243"/>
            <a:ext cx="29077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Sii-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Mobility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infomobilità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Sentient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city control room e Cruscotto dati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SUAP metropolitano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888119" y="1556792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Mobilità multimodale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04632" y="1916832"/>
            <a:ext cx="34447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Superstrada ciclabile Prato-Firenze (5 mil. Euro)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Uso metropolitano dei servizi ferroviari 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StormBus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(prototipo di autobus elettrico con ricariche frequenti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 e ricarica wireless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Resolve (Range of electric solutions for L category vehicles)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Bicycle_bridge"/>
          <p:cNvPicPr>
            <a:picLocks noChangeAspect="1"/>
          </p:cNvPicPr>
          <p:nvPr/>
        </p:nvPicPr>
        <p:blipFill rotWithShape="1">
          <a:blip r:embed="rId11" cstate="print"/>
          <a:srcRect t="3685"/>
          <a:stretch/>
        </p:blipFill>
        <p:spPr bwMode="auto">
          <a:xfrm>
            <a:off x="6579676" y="836712"/>
            <a:ext cx="256432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25" y="836712"/>
            <a:ext cx="3100225" cy="180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92667" y="4437112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Città senziente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21532" name="Picture 28" descr="http://resolvep.mediasoftsolutions.it/wp-content/uploads/2016/10/oneone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t="8383" r="9030" b="15316"/>
          <a:stretch/>
        </p:blipFill>
        <p:spPr bwMode="auto">
          <a:xfrm>
            <a:off x="4716016" y="2637112"/>
            <a:ext cx="260526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t="8914" b="1210"/>
          <a:stretch/>
        </p:blipFill>
        <p:spPr bwMode="auto">
          <a:xfrm>
            <a:off x="7020272" y="2637112"/>
            <a:ext cx="2180998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Immagine 32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8" r="10344"/>
          <a:stretch/>
        </p:blipFill>
        <p:spPr bwMode="auto">
          <a:xfrm>
            <a:off x="3805325" y="2629451"/>
            <a:ext cx="936104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Acrobat Document" r:id="rId7" imgW="570600" imgH="668160" progId="AcroExch.Document.DC">
                  <p:embed/>
                </p:oleObj>
              </mc:Choice>
              <mc:Fallback>
                <p:oleObj name="Acrobat Document" r:id="rId7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1025" y="928588"/>
            <a:ext cx="5260816" cy="52932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332"/>
          <a:stretch/>
        </p:blipFill>
        <p:spPr>
          <a:xfrm>
            <a:off x="-180528" y="0"/>
            <a:ext cx="1832715" cy="1676271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98335" y="4758243"/>
            <a:ext cx="29077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Sii-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Mobility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infomobilità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Sentient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city control room e Cruscotto dati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SUAP metropolitano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888119" y="1556792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Mobilità multimodale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04632" y="1916832"/>
            <a:ext cx="34447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Superstrada ciclabile Prato-Firenze (5 mil. Euro)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Uso metropolitano dei servizi ferroviari 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StormBus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(prototipo di autobus elettrico con ricariche frequenti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) e ricarica wireless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Resolve (Range of electric solutions for L category vehicles)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Bicycle_bridge"/>
          <p:cNvPicPr>
            <a:picLocks noChangeAspect="1"/>
          </p:cNvPicPr>
          <p:nvPr/>
        </p:nvPicPr>
        <p:blipFill rotWithShape="1">
          <a:blip r:embed="rId11" cstate="print"/>
          <a:srcRect t="3685"/>
          <a:stretch/>
        </p:blipFill>
        <p:spPr bwMode="auto">
          <a:xfrm>
            <a:off x="6579676" y="836712"/>
            <a:ext cx="256432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25" y="836712"/>
            <a:ext cx="3100225" cy="180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92667" y="4437112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Città senziente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21532" name="Picture 28" descr="http://resolvep.mediasoftsolutions.it/wp-content/uploads/2016/10/oneone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t="8383" r="9030" b="15316"/>
          <a:stretch/>
        </p:blipFill>
        <p:spPr bwMode="auto">
          <a:xfrm>
            <a:off x="4716016" y="2637112"/>
            <a:ext cx="260526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t="8914" b="1210"/>
          <a:stretch/>
        </p:blipFill>
        <p:spPr bwMode="auto">
          <a:xfrm>
            <a:off x="7020272" y="2637112"/>
            <a:ext cx="2180998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Immagine 32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8" r="10344"/>
          <a:stretch/>
        </p:blipFill>
        <p:spPr bwMode="auto">
          <a:xfrm>
            <a:off x="3805325" y="2629451"/>
            <a:ext cx="936104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6"/>
          <a:srcRect b="4001"/>
          <a:stretch/>
        </p:blipFill>
        <p:spPr>
          <a:xfrm>
            <a:off x="3793085" y="4437312"/>
            <a:ext cx="3413219" cy="180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2462" r="17468"/>
          <a:stretch/>
        </p:blipFill>
        <p:spPr>
          <a:xfrm>
            <a:off x="7020272" y="4437112"/>
            <a:ext cx="2232248" cy="1800000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8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8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1025" y="928588"/>
            <a:ext cx="5260816" cy="52932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332"/>
          <a:stretch/>
        </p:blipFill>
        <p:spPr>
          <a:xfrm>
            <a:off x="-180528" y="0"/>
            <a:ext cx="1832715" cy="167627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98782" y="2007710"/>
            <a:ext cx="3472459" cy="291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Strumenti di governo e pianificazione cooperativa nell’area metropolitana: Atlante della cooperazione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Giustizia semplice: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implementazione delle procedure di invio in mediazione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Giustizia prossima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Sportelli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giudiziari di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prossimità del Tribunale di Firenze 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lvl="0" fontAlgn="auto">
              <a:spcBef>
                <a:spcPts val="30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2966" y="1700808"/>
            <a:ext cx="324690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err="1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Governance</a:t>
            </a: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 cooperativa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212049" y="5088086"/>
            <a:ext cx="3279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err="1" smtClean="0">
                <a:latin typeface="Arial" pitchFamily="34" charset="0"/>
                <a:cs typeface="Arial" pitchFamily="34" charset="0"/>
              </a:rPr>
              <a:t>Ri</a:t>
            </a: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-abitare le aree interne    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(Patto per l’Appennino)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Rigenerazione spazi di comunità (religiosi e sociali)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200221" y="4777867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Comunità inclusiva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2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 descr="Risultati immagini per logo università di firenze dipartimento scienze giuridiche">
            <a:extLst>
              <a:ext uri="{FF2B5EF4-FFF2-40B4-BE49-F238E27FC236}">
                <a16:creationId xmlns:a16="http://schemas.microsoft.com/office/drawing/2014/main" id="{6CD5E951-4841-496C-A546-168348BBC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38711"/>
          <a:stretch/>
        </p:blipFill>
        <p:spPr bwMode="auto">
          <a:xfrm>
            <a:off x="5917746" y="6372383"/>
            <a:ext cx="60614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0" descr="http://www.fondazionericerca.unifi.it/wp-content/uploads/2014/07/head_fondazione11.png">
            <a:extLst>
              <a:ext uri="{FF2B5EF4-FFF2-40B4-BE49-F238E27FC236}">
                <a16:creationId xmlns:a16="http://schemas.microsoft.com/office/drawing/2014/main" id="{2C013284-03F5-4559-B6FD-EFC13DE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901" y="6469572"/>
            <a:ext cx="797446" cy="25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https://media.licdn.com/media/p/7/000/1f2/0e4/143294c.png">
            <a:extLst>
              <a:ext uri="{FF2B5EF4-FFF2-40B4-BE49-F238E27FC236}">
                <a16:creationId xmlns:a16="http://schemas.microsoft.com/office/drawing/2014/main" id="{37F44D58-F1A4-417F-9DA6-19FD871D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3444" y="6497315"/>
            <a:ext cx="579890" cy="1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DIDalabs-regional design.jpg">
            <a:extLst>
              <a:ext uri="{FF2B5EF4-FFF2-40B4-BE49-F238E27FC236}">
                <a16:creationId xmlns:a16="http://schemas.microsoft.com/office/drawing/2014/main" id="{F6502579-3A56-45EB-A3C7-7926815EB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r="22646"/>
          <a:stretch/>
        </p:blipFill>
        <p:spPr>
          <a:xfrm>
            <a:off x="7737359" y="6469572"/>
            <a:ext cx="548074" cy="2532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17" name="Object 87">
            <a:extLst>
              <a:ext uri="{FF2B5EF4-FFF2-40B4-BE49-F238E27FC236}">
                <a16:creationId xmlns:a16="http://schemas.microsoft.com/office/drawing/2014/main" id="{0C728A52-8CE4-4B71-A5A8-C5E3EE9B3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" y="6246080"/>
          <a:ext cx="487073" cy="56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Acrobat Document" r:id="rId8" imgW="570600" imgH="668160" progId="AcroExch.Document.DC">
                  <p:embed/>
                </p:oleObj>
              </mc:Choice>
              <mc:Fallback>
                <p:oleObj name="Acrobat Document" r:id="rId8" imgW="570600" imgH="668160" progId="AcroExch.Document.DC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id="{0C728A52-8CE4-4B71-A5A8-C5E3EE9B3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" y="6246080"/>
                        <a:ext cx="487073" cy="567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21F5C36-0961-4C05-A4F3-B12B314C53B5}"/>
              </a:ext>
            </a:extLst>
          </p:cNvPr>
          <p:cNvCxnSpPr/>
          <p:nvPr/>
        </p:nvCxnSpPr>
        <p:spPr>
          <a:xfrm>
            <a:off x="0" y="834413"/>
            <a:ext cx="9144000" cy="0"/>
          </a:xfrm>
          <a:prstGeom prst="line">
            <a:avLst/>
          </a:prstGeom>
          <a:ln w="19050">
            <a:solidFill>
              <a:srgbClr val="C40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D0DB4E-387C-4B48-859D-D5364DCEB2C4}"/>
              </a:ext>
            </a:extLst>
          </p:cNvPr>
          <p:cNvSpPr/>
          <p:nvPr/>
        </p:nvSpPr>
        <p:spPr>
          <a:xfrm>
            <a:off x="1259632" y="212884"/>
            <a:ext cx="65880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200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CONTENUTI</a:t>
            </a:r>
            <a:endParaRPr lang="it-IT" sz="200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C28A3D-55B7-4024-BBFF-D22E7022A763}"/>
              </a:ext>
            </a:extLst>
          </p:cNvPr>
          <p:cNvSpPr/>
          <p:nvPr/>
        </p:nvSpPr>
        <p:spPr>
          <a:xfrm>
            <a:off x="3826800" y="472839"/>
            <a:ext cx="5245041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VALERIA LINGUA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1025" y="928588"/>
            <a:ext cx="5260816" cy="52932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332"/>
          <a:stretch/>
        </p:blipFill>
        <p:spPr>
          <a:xfrm>
            <a:off x="-180528" y="0"/>
            <a:ext cx="1832715" cy="1676271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6" r="30340" b="17804"/>
          <a:stretch/>
        </p:blipFill>
        <p:spPr>
          <a:xfrm>
            <a:off x="3779912" y="836712"/>
            <a:ext cx="2999615" cy="1800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98782" y="2007710"/>
            <a:ext cx="3472459" cy="291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Strumenti di governo e pianificazione cooperativa nell’area metropolitana: Atlante della cooperazione</a:t>
            </a:r>
            <a:endParaRPr lang="it-IT" sz="1600" dirty="0">
              <a:latin typeface="Arial" pitchFamily="34" charset="0"/>
              <a:cs typeface="Arial" pitchFamily="34" charset="0"/>
            </a:endParaRP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Giustizia semplice: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implementazione delle procedure di invio in mediazione</a:t>
            </a:r>
          </a:p>
          <a:p>
            <a:pPr marL="285750" lvl="0" indent="-285750" fontAlgn="auto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Giustizia prossima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Sportelli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giudiziari di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prossimità del Tribunale di Firenze </a:t>
            </a:r>
            <a:endParaRPr lang="it-IT" sz="1600" dirty="0" smtClean="0">
              <a:latin typeface="Arial" pitchFamily="34" charset="0"/>
              <a:cs typeface="Arial" pitchFamily="34" charset="0"/>
            </a:endParaRPr>
          </a:p>
          <a:p>
            <a:pPr lvl="0" fontAlgn="auto">
              <a:spcBef>
                <a:spcPts val="30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172966" y="1700808"/>
            <a:ext cx="324690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err="1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Governance</a:t>
            </a: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 cooperativa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212049" y="5088086"/>
            <a:ext cx="3279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b="1" dirty="0" err="1" smtClean="0">
                <a:latin typeface="Arial" pitchFamily="34" charset="0"/>
                <a:cs typeface="Arial" pitchFamily="34" charset="0"/>
              </a:rPr>
              <a:t>Ri</a:t>
            </a: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-abitare le aree interne    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(Patto per l’Appennino)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Rigenerazione spazi di comunità (religiosi e sociali)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1E7D44F-C80C-4682-946E-6E744D9866D8}"/>
              </a:ext>
            </a:extLst>
          </p:cNvPr>
          <p:cNvSpPr/>
          <p:nvPr/>
        </p:nvSpPr>
        <p:spPr>
          <a:xfrm>
            <a:off x="200221" y="4777867"/>
            <a:ext cx="247938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 smtClean="0">
                <a:solidFill>
                  <a:srgbClr val="E3161B"/>
                </a:solidFill>
                <a:latin typeface="Klavika Bd" panose="02000803050000020004" pitchFamily="50" charset="0"/>
                <a:cs typeface="Times New Roman" panose="02020603050405020304" pitchFamily="18" charset="0"/>
              </a:rPr>
              <a:t>Comunità inclusiva</a:t>
            </a:r>
            <a:endParaRPr lang="it-IT" sz="1600" b="1" dirty="0">
              <a:solidFill>
                <a:srgbClr val="E3161B"/>
              </a:solidFill>
              <a:latin typeface="Klavika Bd" panose="0200080305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4"/>
          <a:srcRect l="9868" t="20882" r="31890"/>
          <a:stretch/>
        </p:blipFill>
        <p:spPr>
          <a:xfrm>
            <a:off x="6686314" y="837237"/>
            <a:ext cx="2494198" cy="1800000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F378A2C1-18A1-42FA-8B64-7155DBD22E14}"/>
              </a:ext>
            </a:extLst>
          </p:cNvPr>
          <p:cNvSpPr/>
          <p:nvPr/>
        </p:nvSpPr>
        <p:spPr>
          <a:xfrm>
            <a:off x="484072" y="6403518"/>
            <a:ext cx="5225662" cy="2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050" b="1" dirty="0" smtClean="0">
                <a:solidFill>
                  <a:srgbClr val="E3161B"/>
                </a:solidFill>
                <a:latin typeface="Klavika Bd" panose="0200080305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PIANO STRATEGICO METROPOLITANO</a:t>
            </a:r>
            <a:endParaRPr lang="it-IT" sz="1050" dirty="0">
              <a:solidFill>
                <a:srgbClr val="E3161B"/>
              </a:solidFill>
              <a:latin typeface="Klavika Bd" panose="0200080305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748124D-7B54-4C4D-B305-C137406B0E85}"/>
              </a:ext>
            </a:extLst>
          </p:cNvPr>
          <p:cNvSpPr/>
          <p:nvPr/>
        </p:nvSpPr>
        <p:spPr>
          <a:xfrm>
            <a:off x="503312" y="6564008"/>
            <a:ext cx="3725176" cy="275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Klavika Lt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Aggiornamento 2018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Klavika 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6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4182</Words>
  <Application>Microsoft Office PowerPoint</Application>
  <PresentationFormat>Presentazione su schermo (4:3)</PresentationFormat>
  <Paragraphs>415</Paragraphs>
  <Slides>29</Slides>
  <Notes>21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8" baseType="lpstr">
      <vt:lpstr>ＭＳ Ｐゴシック</vt:lpstr>
      <vt:lpstr>Arial</vt:lpstr>
      <vt:lpstr>Calibri</vt:lpstr>
      <vt:lpstr>Klavika Bd</vt:lpstr>
      <vt:lpstr>Klavika Lt</vt:lpstr>
      <vt:lpstr>Times New Roman</vt:lpstr>
      <vt:lpstr>Wingdings</vt:lpstr>
      <vt:lpstr>Tema di Office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Emanuele</dc:creator>
  <cp:lastModifiedBy>Valeria Lingua</cp:lastModifiedBy>
  <cp:revision>177</cp:revision>
  <dcterms:created xsi:type="dcterms:W3CDTF">2014-01-15T15:21:07Z</dcterms:created>
  <dcterms:modified xsi:type="dcterms:W3CDTF">2018-12-18T15:41:54Z</dcterms:modified>
</cp:coreProperties>
</file>